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0" r:id="rId6"/>
    <p:sldId id="265" r:id="rId7"/>
    <p:sldId id="266" r:id="rId8"/>
    <p:sldId id="267" r:id="rId9"/>
    <p:sldId id="268" r:id="rId10"/>
    <p:sldId id="275" r:id="rId11"/>
    <p:sldId id="274" r:id="rId12"/>
    <p:sldId id="282" r:id="rId13"/>
    <p:sldId id="277" r:id="rId14"/>
    <p:sldId id="278" r:id="rId15"/>
    <p:sldId id="280" r:id="rId16"/>
    <p:sldId id="270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 baseline="0">
                <a:solidFill>
                  <a:schemeClr val="tx1"/>
                </a:solidFill>
              </a:defRPr>
            </a:pPr>
            <a:r>
              <a:rPr lang="ru-RU" sz="2800" b="0" baseline="0" dirty="0">
                <a:solidFill>
                  <a:schemeClr val="tx1"/>
                </a:solidFill>
              </a:rPr>
              <a:t>Хотел бы ты, чтобы в нашей школе </a:t>
            </a:r>
            <a:r>
              <a:rPr lang="ru-RU" sz="2800" b="0" baseline="0" dirty="0" smtClean="0">
                <a:solidFill>
                  <a:schemeClr val="tx1"/>
                </a:solidFill>
              </a:rPr>
              <a:t>была </a:t>
            </a:r>
            <a:r>
              <a:rPr lang="ru-RU" sz="2800" b="0" baseline="0" dirty="0">
                <a:solidFill>
                  <a:schemeClr val="tx1"/>
                </a:solidFill>
              </a:rPr>
              <a:t>электронная библиотека?</a:t>
            </a:r>
          </a:p>
        </c:rich>
      </c:tx>
      <c:layout>
        <c:manualLayout>
          <c:xMode val="edge"/>
          <c:yMode val="edge"/>
          <c:x val="0.10006933508311459"/>
          <c:y val="1.388888888888894E-2"/>
        </c:manualLayout>
      </c:layout>
    </c:title>
    <c:plotArea>
      <c:layout>
        <c:manualLayout>
          <c:layoutTarget val="inner"/>
          <c:xMode val="edge"/>
          <c:yMode val="edge"/>
          <c:x val="0.22133994614309602"/>
          <c:y val="0.2213747294746051"/>
          <c:w val="0.60977298292258963"/>
          <c:h val="0.77862527052539698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0792235345581822"/>
                  <c:y val="-5.8409521726450864E-2"/>
                </c:manualLayout>
              </c:layout>
              <c:showPercent val="1"/>
            </c:dLbl>
            <c:dLbl>
              <c:idx val="1"/>
              <c:layout>
                <c:manualLayout>
                  <c:x val="-9.4836462749849026E-2"/>
                  <c:y val="7.8275266961492826E-2"/>
                </c:manualLayout>
              </c:layout>
              <c:showPercent val="1"/>
            </c:dLbl>
            <c:txPr>
              <a:bodyPr/>
              <a:lstStyle/>
              <a:p>
                <a:pPr>
                  <a:defRPr sz="3200" b="1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Лист1!$A$1:$B$1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22</c:v>
                </c:pt>
                <c:pt idx="1">
                  <c:v>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"/>
          <c:y val="0.84041188930331079"/>
          <c:w val="0.31190834100283005"/>
          <c:h val="9.7606080489938712E-2"/>
        </c:manualLayout>
      </c:layout>
      <c:txPr>
        <a:bodyPr/>
        <a:lstStyle/>
        <a:p>
          <a:pPr>
            <a:defRPr sz="3200" b="1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</c:chart>
  <c:txPr>
    <a:bodyPr/>
    <a:lstStyle/>
    <a:p>
      <a:pPr>
        <a:defRPr baseline="0">
          <a:solidFill>
            <a:schemeClr val="bg1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200" b="0" baseline="0">
                <a:solidFill>
                  <a:schemeClr val="tx1"/>
                </a:solidFill>
                <a:latin typeface="Arial Black" pitchFamily="34" charset="0"/>
              </a:defRPr>
            </a:pPr>
            <a:r>
              <a:rPr lang="ru-RU" sz="3200" b="0" baseline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вид литературы тебя бы заинтересовал?</a:t>
            </a:r>
          </a:p>
        </c:rich>
      </c:tx>
      <c:layout>
        <c:manualLayout>
          <c:xMode val="edge"/>
          <c:yMode val="edge"/>
          <c:x val="8.4154636920384968E-2"/>
          <c:y val="0"/>
        </c:manualLayout>
      </c:layout>
    </c:title>
    <c:plotArea>
      <c:layout>
        <c:manualLayout>
          <c:layoutTarget val="inner"/>
          <c:xMode val="edge"/>
          <c:yMode val="edge"/>
          <c:x val="2.7272727272727348E-2"/>
          <c:y val="0.22002032520325165"/>
          <c:w val="0.96666666666666667"/>
          <c:h val="0.66621775174444653"/>
        </c:manualLayout>
      </c:layout>
      <c:barChart>
        <c:barDir val="col"/>
        <c:grouping val="clustered"/>
        <c:ser>
          <c:idx val="0"/>
          <c:order val="0"/>
          <c:spPr>
            <a:ln>
              <a:solidFill>
                <a:srgbClr val="0070C0"/>
              </a:solidFill>
            </a:ln>
          </c:spPr>
          <c:dLbls>
            <c:txPr>
              <a:bodyPr/>
              <a:lstStyle/>
              <a:p>
                <a:pPr>
                  <a:defRPr sz="3600" b="1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Лист1!$A$7:$C$7</c:f>
              <c:strCache>
                <c:ptCount val="3"/>
                <c:pt idx="0">
                  <c:v>учебная</c:v>
                </c:pt>
                <c:pt idx="1">
                  <c:v>художественная</c:v>
                </c:pt>
                <c:pt idx="2">
                  <c:v>познавательная</c:v>
                </c:pt>
              </c:strCache>
            </c:strRef>
          </c:cat>
          <c:val>
            <c:numRef>
              <c:f>Лист1!$A$8:$C$8</c:f>
              <c:numCache>
                <c:formatCode>General</c:formatCode>
                <c:ptCount val="3"/>
                <c:pt idx="0">
                  <c:v>28</c:v>
                </c:pt>
                <c:pt idx="1">
                  <c:v>26</c:v>
                </c:pt>
                <c:pt idx="2">
                  <c:v>10</c:v>
                </c:pt>
              </c:numCache>
            </c:numRef>
          </c:val>
        </c:ser>
        <c:dLbls>
          <c:showVal val="1"/>
        </c:dLbls>
        <c:overlap val="-25"/>
        <c:axId val="60509184"/>
        <c:axId val="60519168"/>
      </c:barChart>
      <c:catAx>
        <c:axId val="605091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60519168"/>
        <c:crosses val="autoZero"/>
        <c:auto val="1"/>
        <c:lblAlgn val="ctr"/>
        <c:lblOffset val="100"/>
      </c:catAx>
      <c:valAx>
        <c:axId val="605191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0509184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EFA1-13C9-45C4-91FA-73459008F1B5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6A6065-6C50-49EA-A660-4CA9EE703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EFA1-13C9-45C4-91FA-73459008F1B5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6065-6C50-49EA-A660-4CA9EE703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EFA1-13C9-45C4-91FA-73459008F1B5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6065-6C50-49EA-A660-4CA9EE703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EFA1-13C9-45C4-91FA-73459008F1B5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6A6065-6C50-49EA-A660-4CA9EE703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EFA1-13C9-45C4-91FA-73459008F1B5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6065-6C50-49EA-A660-4CA9EE703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EFA1-13C9-45C4-91FA-73459008F1B5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6065-6C50-49EA-A660-4CA9EE703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EFA1-13C9-45C4-91FA-73459008F1B5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6A6065-6C50-49EA-A660-4CA9EE703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EFA1-13C9-45C4-91FA-73459008F1B5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6065-6C50-49EA-A660-4CA9EE703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EFA1-13C9-45C4-91FA-73459008F1B5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6065-6C50-49EA-A660-4CA9EE703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EFA1-13C9-45C4-91FA-73459008F1B5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6065-6C50-49EA-A660-4CA9EE703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EFA1-13C9-45C4-91FA-73459008F1B5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6065-6C50-49EA-A660-4CA9EE703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4EEFA1-13C9-45C4-91FA-73459008F1B5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6A6065-6C50-49EA-A660-4CA9EE703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digimedia.ru/UserFiles/image/materials/2009/2009_november/e-books/azbuka_N516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astercomp.com.ua/published/publicdata/MASTERCOMPMASTERCOMP/attachments/SC/products_pictures/p301263_big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Электронная библиотека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://sim140707.ru/images/4d2ee06a8dc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67226"/>
            <a:ext cx="5286380" cy="2290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5257800" cy="353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928670"/>
            <a:ext cx="17487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5008" y="2857496"/>
            <a:ext cx="3071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Все, что создано умом,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Все, к чему душа стремится,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янтарь на дне морском,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книгах бережно хранится. </a:t>
            </a:r>
          </a:p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Ю.Ванаг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минимальное занимаемое пространство </a:t>
            </a:r>
          </a:p>
          <a:p>
            <a:pPr>
              <a:buNone/>
            </a:pP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Плюсы электронной библиотеки</a:t>
            </a:r>
            <a:endParaRPr lang="ru-RU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448595" cy="418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большой  фонд литературы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6515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1500174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неограниченное количество экземпляров книг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3429000"/>
          </a:xfrm>
        </p:spPr>
        <p:txBody>
          <a:bodyPr>
            <a:normAutofit/>
          </a:bodyPr>
          <a:lstStyle/>
          <a:p>
            <a:pPr marL="0" indent="5760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Электронная библиотека способствует интеллектуальному развитию учащихся, что в будущем позволит еще больше повысить статус нашей гимназии! </a:t>
            </a:r>
          </a:p>
        </p:txBody>
      </p:sp>
      <p:pic>
        <p:nvPicPr>
          <p:cNvPr id="3074" name="Picture 2" descr="C:\Documents and Settings\Оля\Рабочий стол\9.1.jpg"/>
          <p:cNvPicPr>
            <a:picLocks noChangeAspect="1" noChangeArrowheads="1"/>
          </p:cNvPicPr>
          <p:nvPr/>
        </p:nvPicPr>
        <p:blipFill>
          <a:blip r:embed="rId2" cstate="print"/>
          <a:srcRect t="26559" b="14301"/>
          <a:stretch>
            <a:fillRect/>
          </a:stretch>
        </p:blipFill>
        <p:spPr bwMode="auto">
          <a:xfrm>
            <a:off x="928662" y="3286124"/>
            <a:ext cx="7161930" cy="33775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Вопросы  анкеты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just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1. Х</a:t>
            </a:r>
            <a:r>
              <a:rPr lang="ru-RU" sz="4800" dirty="0" smtClean="0">
                <a:solidFill>
                  <a:schemeClr val="tx1"/>
                </a:solidFill>
              </a:rPr>
              <a:t>отел бы ты, чтобы в нашей школе была электронная библиотека?</a:t>
            </a:r>
          </a:p>
          <a:p>
            <a:pPr marL="514350" indent="-51435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 2  Какой вид литературы тебя бы заинтересовал?</a:t>
            </a:r>
          </a:p>
          <a:p>
            <a:pPr marL="514350" lvl="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8600" y="457200"/>
          <a:ext cx="8686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533400" y="304800"/>
          <a:ext cx="8229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1928802"/>
          <a:ext cx="7467948" cy="3885268"/>
        </p:xfrm>
        <a:graphic>
          <a:graphicData uri="http://schemas.openxmlformats.org/drawingml/2006/table">
            <a:tbl>
              <a:tblPr/>
              <a:tblGrid>
                <a:gridCol w="5061601"/>
                <a:gridCol w="2406347"/>
              </a:tblGrid>
              <a:tr h="10053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товара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Цена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Жесткий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диск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2.5" SATA-3 1Tb Hitachi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Travelstar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[HTS541010A9E680] 5400rpm Cache 8MB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3690 руб.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Компьютер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DNS Office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8490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 руб.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Монитор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BenQ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20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3990 руб.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  <a:ea typeface="Times New Roman"/>
                          <a:cs typeface="Times New Roman"/>
                        </a:rPr>
                        <a:t>16170 руб.</a:t>
                      </a:r>
                      <a:endParaRPr lang="ru-RU" sz="20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электронной книги 3490 р.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928670"/>
          <a:ext cx="8858312" cy="5922717"/>
        </p:xfrm>
        <a:graphic>
          <a:graphicData uri="http://schemas.openxmlformats.org/drawingml/2006/table">
            <a:tbl>
              <a:tblPr/>
              <a:tblGrid>
                <a:gridCol w="500066"/>
                <a:gridCol w="1355738"/>
                <a:gridCol w="5979459"/>
                <a:gridCol w="1023049"/>
              </a:tblGrid>
              <a:tr h="18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учебника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Цена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Баранов М.Т. Ладыженская Т.А. Русский язык.-М.:Просвещение,10-11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250 р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 ред.Беленького. Литература 7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 2х частях.-Мнемозина,10-11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350 р.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Алгебра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Макарычев Ю.Н.и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др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/Под ред.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Теляковского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Алгебра.7 кл.-Просвещение,10-11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Ершова,Голобородько.Алгебра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Геометрия. Самостоятельные работы.-М,10-11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200 р.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180 р.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Геометрия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Атанасян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Л.С.Геометрия.7-9.М.:Просвещение,10-11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250 р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Константинов В.М.Биология. Животные 7 кл.-М.,10-11+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Суматохин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В.С.,Кучменко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В.С.Биология животных: Рабочая тетрадь:№1, №2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200 р.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Перышкин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А.В.Физика .7 кл.-М.:Дрофа,10-11+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Перышкин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А.В. Задачник.7-9 кл.,10-11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150 р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Эванс,Ваулина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Дули Английский в фокусе.7 кл.-М.:просвещение,10-11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280 р.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Кравченко А.И.Обществознание.7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кл.-М.:Русское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слово, 10-11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180 р.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Ревякин А.В.Всеобщая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история:История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нового времени:1500-1800:7 кл.-М,10-11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Сахаров А.Н.История России.17-18 вв.7 кл.-М.,2010-11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250 р.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250 р.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Климанова О.А. и др.География 7 кл.-М.:Дрофа,2010-11 +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рабочая тетрадь к учебнику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180 р.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Изо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Питерских А.С./Под ред. Б.Неменского.-М.:Просвещение,10-11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180 р.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Краеведение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Шкребень Г.С.,ред.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Краеведение. Челябинская область. 7 класс: Учебник. – Челябинск: АБРИС, 10-11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200 р.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МХК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300 р.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5763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3400 р.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482042" cy="664371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менеджеров - 7а класса МБОУ гимназии №10 г. Челябинска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Гуль Илья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Мельников Вадим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Герасименко Алиса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Коновалова Анна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Муравьева Дарья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Окунева Екатерина</a:t>
            </a:r>
          </a:p>
          <a:p>
            <a:pPr marL="514350" indent="-51435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Куратор: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Матвейчук Наталья Германовна – учитель истории и обществознания высшей категории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35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7650" name="Picture 2" descr="http://school96.klasna.com/uploads/editor/235/53661/sitepage_40/123/kmf_b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71678"/>
            <a:ext cx="6357982" cy="3880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686800" cy="1714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Существуют специализированные устройства для чтения книг, которые обеспечивают большие комфорт и удобство.</a:t>
            </a:r>
          </a:p>
          <a:p>
            <a:endParaRPr lang="ru-RU" dirty="0"/>
          </a:p>
        </p:txBody>
      </p:sp>
      <p:pic>
        <p:nvPicPr>
          <p:cNvPr id="1028" name="Picture 4" descr="http://www.digimedia.ru/UserFiles/image/materials/2009/2009_november/e-books/azbuka_N5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20" t="1875" r="4135" b="2499"/>
          <a:stretch>
            <a:fillRect/>
          </a:stretch>
        </p:blipFill>
        <p:spPr bwMode="auto">
          <a:xfrm>
            <a:off x="5643570" y="3643314"/>
            <a:ext cx="2218780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034" y="4429132"/>
            <a:ext cx="507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Arno Pro Light Display" pitchFamily="18" charset="0"/>
              </a:rPr>
              <a:t>Электронные </a:t>
            </a:r>
            <a:r>
              <a:rPr lang="ru-RU" sz="4000" b="1" dirty="0">
                <a:latin typeface="Arno Pro Light Display" pitchFamily="18" charset="0"/>
              </a:rPr>
              <a:t>книги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Безвредны для зрения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686800" cy="1714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Большинство электронных книг оснащаются 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бумагоподобным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 экраном, выполненным по технологии электронных чернил.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://www.chicagotribune.com/media/photo/2010-11/57921286.jpg"/>
          <p:cNvPicPr>
            <a:picLocks noChangeAspect="1" noChangeArrowheads="1"/>
          </p:cNvPicPr>
          <p:nvPr/>
        </p:nvPicPr>
        <p:blipFill>
          <a:blip r:embed="rId2" cstate="print"/>
          <a:srcRect l="13333" t="2128" r="13333" b="10638"/>
          <a:stretch>
            <a:fillRect/>
          </a:stretch>
        </p:blipFill>
        <p:spPr bwMode="auto">
          <a:xfrm>
            <a:off x="1357290" y="3429000"/>
            <a:ext cx="2357454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235745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 электронной книги, в среднем не превышает 500г. И это решает проблему детей, которые после учёбы приходят домой с больными спинами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konspekts.ru/wp-content/uploads/2010/09/ve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429000"/>
            <a:ext cx="7286676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0" name="Picture 6" descr="http://thinkprogress.org/wp-content/uploads/2012/03/textbooks.jpg"/>
          <p:cNvPicPr>
            <a:picLocks noChangeAspect="1" noChangeArrowheads="1"/>
          </p:cNvPicPr>
          <p:nvPr/>
        </p:nvPicPr>
        <p:blipFill>
          <a:blip r:embed="rId3" cstate="print"/>
          <a:srcRect l="5000" t="3546" r="9999" b="7801"/>
          <a:stretch>
            <a:fillRect/>
          </a:stretch>
        </p:blipFill>
        <p:spPr bwMode="auto">
          <a:xfrm>
            <a:off x="2285984" y="4214818"/>
            <a:ext cx="1357322" cy="1480714"/>
          </a:xfrm>
          <a:prstGeom prst="rect">
            <a:avLst/>
          </a:prstGeom>
          <a:noFill/>
        </p:spPr>
      </p:pic>
      <p:pic>
        <p:nvPicPr>
          <p:cNvPr id="21512" name="Picture 8" descr="http://www.cifrocity.ru/files/ImageCache/fbf1e6ca-b7e6-48e6-a2ae-f4763835fbfe-watermarked.jpg"/>
          <p:cNvPicPr>
            <a:picLocks noChangeAspect="1" noChangeArrowheads="1"/>
          </p:cNvPicPr>
          <p:nvPr/>
        </p:nvPicPr>
        <p:blipFill>
          <a:blip r:embed="rId4" cstate="print"/>
          <a:srcRect l="18519" r="18518" b="4762"/>
          <a:stretch>
            <a:fillRect/>
          </a:stretch>
        </p:blipFill>
        <p:spPr bwMode="auto">
          <a:xfrm>
            <a:off x="5715008" y="3571876"/>
            <a:ext cx="1214446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Встроенная память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1"/>
            <a:ext cx="9144000" cy="200026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Она есть у всех моделей, а поэтому на книжку можно закачать все учебники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643306" y="4429132"/>
            <a:ext cx="2071702" cy="7858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2" name="Picture 6" descr="Картинка 145 из 1044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704" t="3297" r="3704" b="1098"/>
          <a:stretch>
            <a:fillRect/>
          </a:stretch>
        </p:blipFill>
        <p:spPr bwMode="auto">
          <a:xfrm>
            <a:off x="6072198" y="3571876"/>
            <a:ext cx="2459952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 descr="http://www.mukachevo.net/Content/img/news/p_27892_1_gallery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596" y="3429000"/>
            <a:ext cx="2571768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чтение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86800" cy="201771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электронной книге можно менять размер шрифта (масштаб), что обеспечивает удобное чтение.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17.fastpic.ru/big/2011/0301/70/e4470b8fa205ccfd12a198e1ebf77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143248"/>
            <a:ext cx="3429024" cy="3150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Позволяет сэкономить средства родителей, ведь теперь не надо каждый год покупать гору учебников.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fedpress.ru/sites/fedpress/files/stenina-olga/news/59287744_mnogo_deneg_v_koshelke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000372"/>
            <a:ext cx="409870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Недостатки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500594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dirty="0" smtClean="0"/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Перелистывание страниц идет с явной задержкой.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 Осложняется поиск нужной страницы.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Электронная библиотека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08901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Электронная библиотека – будущее нашей гимназии и всего общества.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regard.ru/photo/shop/45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928934"/>
            <a:ext cx="4143404" cy="34290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2" name="Picture 8" descr="http://russian.ucla.edu/beginnersrussian/student/CH15/pictures15/libr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643314"/>
            <a:ext cx="2643206" cy="122072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401</TotalTime>
  <Words>575</Words>
  <Application>Microsoft Office PowerPoint</Application>
  <PresentationFormat>Экран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Новые технологии</vt:lpstr>
      <vt:lpstr>Безвредны для зрения</vt:lpstr>
      <vt:lpstr>Вес</vt:lpstr>
      <vt:lpstr>Встроенная память</vt:lpstr>
      <vt:lpstr>Удобное чтение</vt:lpstr>
      <vt:lpstr>Экономия</vt:lpstr>
      <vt:lpstr> Недостатки</vt:lpstr>
      <vt:lpstr>Электронная библиотека</vt:lpstr>
      <vt:lpstr>Плюсы электронной библиотеки</vt:lpstr>
      <vt:lpstr>большой  фонд литературы</vt:lpstr>
      <vt:lpstr>Слайд 12</vt:lpstr>
      <vt:lpstr>Вопросы  анкеты</vt:lpstr>
      <vt:lpstr>Слайд 14</vt:lpstr>
      <vt:lpstr>Слайд 15</vt:lpstr>
      <vt:lpstr>Смета</vt:lpstr>
      <vt:lpstr>Стоимость электронной книги 3490 р.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48</cp:revision>
  <dcterms:created xsi:type="dcterms:W3CDTF">2012-03-29T09:06:09Z</dcterms:created>
  <dcterms:modified xsi:type="dcterms:W3CDTF">2014-03-24T13:45:49Z</dcterms:modified>
</cp:coreProperties>
</file>