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4" r:id="rId2"/>
    <p:sldId id="827" r:id="rId3"/>
    <p:sldId id="821" r:id="rId4"/>
    <p:sldId id="302" r:id="rId5"/>
    <p:sldId id="304" r:id="rId6"/>
    <p:sldId id="303" r:id="rId7"/>
    <p:sldId id="305" r:id="rId8"/>
    <p:sldId id="275" r:id="rId9"/>
    <p:sldId id="828" r:id="rId10"/>
    <p:sldId id="830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0FE"/>
    <a:srgbClr val="ADD1FD"/>
    <a:srgbClr val="A3B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>
      <p:cViewPr>
        <p:scale>
          <a:sx n="110" d="100"/>
          <a:sy n="110" d="100"/>
        </p:scale>
        <p:origin x="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rgbClr val="0070C0"/>
        </a:solidFill>
      </dgm:spPr>
      <dgm:t>
        <a:bodyPr/>
        <a:lstStyle/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endParaRPr lang="ru-RU" sz="1200" b="1" dirty="0"/>
        </a:p>
        <a:p>
          <a:r>
            <a:rPr lang="ru-RU" sz="1200" b="1" dirty="0">
              <a:solidFill>
                <a:schemeClr val="bg1"/>
              </a:solidFill>
            </a:rPr>
            <a:t>Федеральный </a:t>
          </a:r>
        </a:p>
        <a:p>
          <a:r>
            <a:rPr lang="ru-RU" sz="1200" b="1" dirty="0">
              <a:solidFill>
                <a:schemeClr val="bg1"/>
              </a:solidFill>
            </a:rPr>
            <a:t>уровень</a:t>
          </a:r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ru-RU" sz="1200" b="1" dirty="0"/>
            <a:t>Уровень ОО</a:t>
          </a:r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16" custLinFactNeighborY="3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2952A2-E36A-4C36-9F3E-BBB3A16BEAFF}" type="presOf" srcId="{CBB2EDB4-08BF-49DB-9282-C363CE23E3D0}" destId="{7099C5AD-A666-455F-9144-31509FAE35FB}" srcOrd="0" destOrd="0" presId="urn:microsoft.com/office/officeart/2005/8/layout/pyramid1"/>
    <dgm:cxn modelId="{792CBD91-D1FA-4645-B0E6-1E344FDF5B5F}" type="presOf" srcId="{F014B99B-BC0F-4D51-AA35-03139CBC5BDF}" destId="{158BBE6D-1C8E-4142-827F-B1B32D20364B}" srcOrd="1" destOrd="0" presId="urn:microsoft.com/office/officeart/2005/8/layout/pyramid1"/>
    <dgm:cxn modelId="{CB6F3BE7-F153-4CED-8270-72A0F84A15F2}" type="presOf" srcId="{CBB2EDB4-08BF-49DB-9282-C363CE23E3D0}" destId="{8064A9E2-4365-4891-A563-4210D9FE6047}" srcOrd="1" destOrd="0" presId="urn:microsoft.com/office/officeart/2005/8/layout/pyramid1"/>
    <dgm:cxn modelId="{EBAC2FB6-06C0-4A9E-9E1C-FA45C82478E1}" type="presOf" srcId="{F014B99B-BC0F-4D51-AA35-03139CBC5BDF}" destId="{47753778-DDCD-4F66-8671-0963E55AC1AB}" srcOrd="0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684A2119-F004-4EA4-91AB-934B6F8401A9}" type="presOf" srcId="{8380A261-4409-4C6B-8A07-0D64C5422F6D}" destId="{3405B94A-B110-4EB0-B99D-680A85764021}" srcOrd="0" destOrd="0" presId="urn:microsoft.com/office/officeart/2005/8/layout/pyramid1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87C54C2A-2433-412F-AFDC-EF80684BA9FB}" type="presOf" srcId="{C055D918-0D48-44D3-9287-CAE1B93EB64A}" destId="{8C222443-D6D5-437E-8A06-7845FF64044F}" srcOrd="0" destOrd="0" presId="urn:microsoft.com/office/officeart/2005/8/layout/pyramid1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1E5B1BBB-EB15-427C-923B-76FB6018FA59}" type="presOf" srcId="{8380A261-4409-4C6B-8A07-0D64C5422F6D}" destId="{EB789FCB-B92C-4A52-BB06-4A95FA62001B}" srcOrd="1" destOrd="0" presId="urn:microsoft.com/office/officeart/2005/8/layout/pyramid1"/>
    <dgm:cxn modelId="{FC54928D-8489-45BE-A419-478DF3152712}" type="presParOf" srcId="{8C222443-D6D5-437E-8A06-7845FF64044F}" destId="{8E592AC7-B094-488F-86DE-8B46AA43A5F7}" srcOrd="0" destOrd="0" presId="urn:microsoft.com/office/officeart/2005/8/layout/pyramid1"/>
    <dgm:cxn modelId="{DC294B94-6F0D-4281-8DCC-7EE503DCE163}" type="presParOf" srcId="{8E592AC7-B094-488F-86DE-8B46AA43A5F7}" destId="{47753778-DDCD-4F66-8671-0963E55AC1AB}" srcOrd="0" destOrd="0" presId="urn:microsoft.com/office/officeart/2005/8/layout/pyramid1"/>
    <dgm:cxn modelId="{32B8B60D-2A65-4E4C-9F0F-98AF62A9611C}" type="presParOf" srcId="{8E592AC7-B094-488F-86DE-8B46AA43A5F7}" destId="{158BBE6D-1C8E-4142-827F-B1B32D20364B}" srcOrd="1" destOrd="0" presId="urn:microsoft.com/office/officeart/2005/8/layout/pyramid1"/>
    <dgm:cxn modelId="{4C8D2E90-553F-4C69-9633-5DB19C6B4730}" type="presParOf" srcId="{8C222443-D6D5-437E-8A06-7845FF64044F}" destId="{08609C55-E487-4600-AFD0-8994D3888F22}" srcOrd="1" destOrd="0" presId="urn:microsoft.com/office/officeart/2005/8/layout/pyramid1"/>
    <dgm:cxn modelId="{9AE41948-5B39-48DA-8B26-40AF888C607C}" type="presParOf" srcId="{08609C55-E487-4600-AFD0-8994D3888F22}" destId="{7099C5AD-A666-455F-9144-31509FAE35FB}" srcOrd="0" destOrd="0" presId="urn:microsoft.com/office/officeart/2005/8/layout/pyramid1"/>
    <dgm:cxn modelId="{EDA768DD-D368-40A1-A0BA-204DC4265C49}" type="presParOf" srcId="{08609C55-E487-4600-AFD0-8994D3888F22}" destId="{8064A9E2-4365-4891-A563-4210D9FE6047}" srcOrd="1" destOrd="0" presId="urn:microsoft.com/office/officeart/2005/8/layout/pyramid1"/>
    <dgm:cxn modelId="{EE52A2AF-CD13-415D-9E54-7F7697F26A0C}" type="presParOf" srcId="{8C222443-D6D5-437E-8A06-7845FF64044F}" destId="{4E66420A-6794-4210-A8DC-A681DFE94B26}" srcOrd="2" destOrd="0" presId="urn:microsoft.com/office/officeart/2005/8/layout/pyramid1"/>
    <dgm:cxn modelId="{3162D02E-FA21-4300-B51B-7304BA500A88}" type="presParOf" srcId="{4E66420A-6794-4210-A8DC-A681DFE94B26}" destId="{3405B94A-B110-4EB0-B99D-680A85764021}" srcOrd="0" destOrd="0" presId="urn:microsoft.com/office/officeart/2005/8/layout/pyramid1"/>
    <dgm:cxn modelId="{48E779E7-74C8-4ED9-B4DB-8D03ECADD262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500197" y="0"/>
          <a:ext cx="1500197" cy="1729979"/>
        </a:xfrm>
        <a:prstGeom prst="trapezoid">
          <a:avLst>
            <a:gd name="adj" fmla="val 5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Федеральный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уровень</a:t>
          </a:r>
        </a:p>
      </dsp:txBody>
      <dsp:txXfrm>
        <a:off x="1500197" y="0"/>
        <a:ext cx="1500197" cy="1729979"/>
      </dsp:txXfrm>
    </dsp:sp>
    <dsp:sp modelId="{7099C5AD-A666-455F-9144-31509FAE35FB}">
      <dsp:nvSpPr>
        <dsp:cNvPr id="0" name=""/>
        <dsp:cNvSpPr/>
      </dsp:nvSpPr>
      <dsp:spPr>
        <a:xfrm>
          <a:off x="744728" y="1746742"/>
          <a:ext cx="3000395" cy="1729979"/>
        </a:xfrm>
        <a:prstGeom prst="trapezoid">
          <a:avLst>
            <a:gd name="adj" fmla="val 43359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Региональный уровень</a:t>
          </a:r>
        </a:p>
      </dsp:txBody>
      <dsp:txXfrm>
        <a:off x="1269797" y="1746742"/>
        <a:ext cx="1950256" cy="1729979"/>
      </dsp:txXfrm>
    </dsp:sp>
    <dsp:sp modelId="{3405B94A-B110-4EB0-B99D-680A85764021}">
      <dsp:nvSpPr>
        <dsp:cNvPr id="0" name=""/>
        <dsp:cNvSpPr/>
      </dsp:nvSpPr>
      <dsp:spPr>
        <a:xfrm>
          <a:off x="0" y="3459958"/>
          <a:ext cx="4500593" cy="1729979"/>
        </a:xfrm>
        <a:prstGeom prst="trapezoid">
          <a:avLst>
            <a:gd name="adj" fmla="val 43359"/>
          </a:avLst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Уровень ОО</a:t>
          </a:r>
        </a:p>
      </dsp:txBody>
      <dsp:txXfrm>
        <a:off x="787603" y="3459958"/>
        <a:ext cx="2925385" cy="1729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27.12.2025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27.12.2025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374900" y="179388"/>
            <a:ext cx="6769100" cy="3603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Челябинска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690F5C-004C-42B9-B72F-B786C782DD2F}"/>
              </a:ext>
            </a:extLst>
          </p:cNvPr>
          <p:cNvSpPr txBox="1"/>
          <p:nvPr/>
        </p:nvSpPr>
        <p:spPr>
          <a:xfrm>
            <a:off x="843844" y="977313"/>
            <a:ext cx="762401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«Гимназия № 10 г. Челябинска»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4A1D50-C345-4A34-88BD-4C0B81EE5703}"/>
              </a:ext>
            </a:extLst>
          </p:cNvPr>
          <p:cNvSpPr txBox="1"/>
          <p:nvPr/>
        </p:nvSpPr>
        <p:spPr>
          <a:xfrm>
            <a:off x="747168" y="1623363"/>
            <a:ext cx="7624018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ru-RU" sz="2000" b="1" dirty="0"/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проекта по внедрению бережливых технологий в системе образования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Челябинска (для 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kick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 )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C5848D-E353-4493-B4C3-0DA0BB73400D}"/>
              </a:ext>
            </a:extLst>
          </p:cNvPr>
          <p:cNvSpPr txBox="1"/>
          <p:nvPr/>
        </p:nvSpPr>
        <p:spPr>
          <a:xfrm>
            <a:off x="3923928" y="5119241"/>
            <a:ext cx="485157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МБОУ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«Гимназия № 10 г. Челябинска»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Осипова Инна Владимировна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D1909E-D425-4815-B6E0-8863093AA9F6}"/>
              </a:ext>
            </a:extLst>
          </p:cNvPr>
          <p:cNvSpPr txBox="1"/>
          <p:nvPr/>
        </p:nvSpPr>
        <p:spPr>
          <a:xfrm>
            <a:off x="831999" y="3314548"/>
            <a:ext cx="762401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«Оптимизация процесса системы хранения и обмена электронных документов МБОУ «Гимназия № 10 г. Челябинска»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477" y="629939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4" y="49701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6C5848D-E353-4493-B4C3-0DA0BB73400D}"/>
              </a:ext>
            </a:extLst>
          </p:cNvPr>
          <p:cNvSpPr txBox="1"/>
          <p:nvPr/>
        </p:nvSpPr>
        <p:spPr>
          <a:xfrm>
            <a:off x="2393467" y="6028689"/>
            <a:ext cx="399586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 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 descr="gerd_m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744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Заголовок 1"/>
          <p:cNvSpPr>
            <a:spLocks noGrp="1"/>
          </p:cNvSpPr>
          <p:nvPr>
            <p:ph type="title"/>
          </p:nvPr>
        </p:nvSpPr>
        <p:spPr>
          <a:xfrm>
            <a:off x="483844" y="959978"/>
            <a:ext cx="8229600" cy="490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 dirty="0">
                <a:solidFill>
                  <a:srgbClr val="0070C0"/>
                </a:solidFill>
              </a:rPr>
              <a:t>Достигнутые результаты (было и стало) </a:t>
            </a:r>
          </a:p>
        </p:txBody>
      </p:sp>
      <p:sp>
        <p:nvSpPr>
          <p:cNvPr id="23555" name="Содержимое 4"/>
          <p:cNvSpPr>
            <a:spLocks noGrp="1"/>
          </p:cNvSpPr>
          <p:nvPr>
            <p:ph idx="1"/>
          </p:nvPr>
        </p:nvSpPr>
        <p:spPr>
          <a:xfrm>
            <a:off x="461606" y="1484784"/>
            <a:ext cx="8229600" cy="461665"/>
          </a:xfrm>
        </p:spPr>
        <p:txBody>
          <a:bodyPr>
            <a:spAutoFit/>
          </a:bodyPr>
          <a:lstStyle/>
          <a:p>
            <a:pPr algn="ctr">
              <a:buNone/>
            </a:pPr>
            <a:r>
              <a:rPr lang="ru-RU" altLang="ru-RU" sz="2400" b="1" dirty="0">
                <a:solidFill>
                  <a:srgbClr val="00B0F0"/>
                </a:solidFill>
              </a:rPr>
              <a:t>Время протекания процесса:</a:t>
            </a:r>
            <a:r>
              <a:rPr lang="en-US" altLang="ru-RU" sz="2400" b="1" dirty="0">
                <a:solidFill>
                  <a:srgbClr val="00B0F0"/>
                </a:solidFill>
                <a:latin typeface="Franklin Gothic Book" pitchFamily="34" charset="0"/>
              </a:rPr>
              <a:t>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02.06.2025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12.12.2025</a:t>
            </a: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b="1" dirty="0">
              <a:solidFill>
                <a:srgbClr val="00B0F0"/>
              </a:solidFill>
            </a:endParaRPr>
          </a:p>
        </p:txBody>
      </p:sp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73995617-6FF0-4B41-9B11-82E5C3F61D0B}" type="slidenum">
              <a:rPr lang="ru-RU" altLang="ru-RU" smtClean="0">
                <a:latin typeface="Arial" charset="0"/>
              </a:rPr>
              <a:pPr eaLnBrk="0" hangingPunct="0"/>
              <a:t>10</a:t>
            </a:fld>
            <a:endParaRPr lang="ru-RU" altLang="ru-RU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4891" y="1949873"/>
            <a:ext cx="382057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БЫЛО</a:t>
            </a:r>
            <a:r>
              <a:rPr lang="ru-RU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Доля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документов, оформленных в электронном виде – 25%.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Среднее время обработки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документа - 6 часов 35 минут </a:t>
            </a:r>
            <a:endParaRPr lang="ru-RU" sz="105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96782" y="1911637"/>
            <a:ext cx="4207665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СТАЛО</a:t>
            </a:r>
            <a:r>
              <a:rPr lang="ru-RU" sz="2800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Доля документов, оформленных в электронном виде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80%.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Среднее время обработки документа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 часа 1 минута</a:t>
            </a:r>
            <a:endParaRPr lang="ru-RU" sz="14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9" name="Прямоугольник 23"/>
          <p:cNvSpPr>
            <a:spLocks noChangeArrowheads="1"/>
          </p:cNvSpPr>
          <p:nvPr/>
        </p:nvSpPr>
        <p:spPr bwMode="auto">
          <a:xfrm>
            <a:off x="611560" y="4077072"/>
            <a:ext cx="77048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ЭКОНОМИЯ ВРЕМЕНИ ОБРАБОТКИ </a:t>
            </a:r>
            <a:r>
              <a:rPr lang="ru-RU" altLang="ru-RU" b="1" dirty="0" smtClean="0">
                <a:solidFill>
                  <a:srgbClr val="002060"/>
                </a:solidFill>
              </a:rPr>
              <a:t>– 4 часа 30 минут</a:t>
            </a:r>
            <a:endParaRPr lang="ru-RU" altLang="ru-RU" b="1" dirty="0">
              <a:solidFill>
                <a:srgbClr val="002060"/>
              </a:solidFill>
            </a:endParaRPr>
          </a:p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УВЕЛИЧЕНИЕ ДОЛИ ЭЛЕКТРОННЫХ ДОКУМЕНТОВ – </a:t>
            </a:r>
            <a:r>
              <a:rPr lang="ru-RU" altLang="ru-RU" b="1" dirty="0" smtClean="0">
                <a:solidFill>
                  <a:srgbClr val="002060"/>
                </a:solidFill>
              </a:rPr>
              <a:t>55%</a:t>
            </a:r>
            <a:endParaRPr lang="ru-RU" altLang="ru-RU" b="1" dirty="0">
              <a:solidFill>
                <a:srgbClr val="00206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3534873" y="2953970"/>
            <a:ext cx="1501379" cy="317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31647" y="3789042"/>
            <a:ext cx="6429375" cy="119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96179" y="5067976"/>
            <a:ext cx="82082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СНИЖЕНИЕ ВРЕМЕННЫХ ПОТЕРЬ  ЗА СЧЕТ </a:t>
            </a:r>
          </a:p>
          <a:p>
            <a:r>
              <a:rPr lang="ru-RU" b="1" dirty="0" smtClean="0"/>
              <a:t>1. </a:t>
            </a:r>
            <a:r>
              <a:rPr lang="ru-RU" b="1" dirty="0" smtClean="0"/>
              <a:t>Отсутствие затрат на размножение документов</a:t>
            </a:r>
            <a:endParaRPr lang="ru-RU" dirty="0"/>
          </a:p>
          <a:p>
            <a:r>
              <a:rPr lang="ru-RU" b="1" dirty="0" smtClean="0"/>
              <a:t>2. </a:t>
            </a:r>
            <a:r>
              <a:rPr lang="ru-RU" b="1" dirty="0" smtClean="0"/>
              <a:t>Рассылка по папкам исполнителей в электронном виде</a:t>
            </a:r>
            <a:endParaRPr lang="ru-RU" dirty="0"/>
          </a:p>
        </p:txBody>
      </p:sp>
      <p:pic>
        <p:nvPicPr>
          <p:cNvPr id="16" name="Picture 3" descr="C:\Users\Администратор\Desktop\Coat_of_arms_of_Chelyabinsk_Oblast.svg.png">
            <a:extLst>
              <a:ext uri="{FF2B5EF4-FFF2-40B4-BE49-F238E27FC236}">
                <a16:creationId xmlns:a16="http://schemas.microsoft.com/office/drawing/2014/main" id="{9CAB8852-A417-4D29-8B91-8360D3232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4" y="34058"/>
            <a:ext cx="720000" cy="92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Заголовок 1"/>
          <p:cNvSpPr txBox="1">
            <a:spLocks/>
          </p:cNvSpPr>
          <p:nvPr/>
        </p:nvSpPr>
        <p:spPr>
          <a:xfrm>
            <a:off x="1084414" y="179609"/>
            <a:ext cx="3312369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Челябинская область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83" y="493527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256" y="6305102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89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-1"/>
            <a:ext cx="9036496" cy="672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83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1907704" y="788578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Руководитель и команда проекта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2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07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Руководитель проекта </a:t>
            </a:r>
            <a:r>
              <a:rPr lang="ru-RU" sz="2800" dirty="0" smtClean="0"/>
              <a:t>– Вахрушев С. И., заведующий лабораторией информатизации</a:t>
            </a:r>
          </a:p>
          <a:p>
            <a:pPr marL="0" indent="0">
              <a:buNone/>
            </a:pPr>
            <a:r>
              <a:rPr lang="ru-RU" sz="2800" dirty="0"/>
              <a:t>Команда проекта:</a:t>
            </a:r>
          </a:p>
          <a:p>
            <a:r>
              <a:rPr lang="ru-RU" sz="2800" dirty="0" smtClean="0"/>
              <a:t>Гладков К. Н., системный администратор;</a:t>
            </a:r>
          </a:p>
          <a:p>
            <a:r>
              <a:rPr lang="ru-RU" sz="2800" dirty="0" smtClean="0"/>
              <a:t>Новикова М. Г., секретарь;</a:t>
            </a:r>
          </a:p>
          <a:p>
            <a:r>
              <a:rPr lang="ru-RU" sz="2800" dirty="0" err="1" smtClean="0"/>
              <a:t>Клавдиенко</a:t>
            </a:r>
            <a:r>
              <a:rPr lang="ru-RU" sz="2800" dirty="0" smtClean="0"/>
              <a:t> З. М., педагог - психолог.</a:t>
            </a:r>
          </a:p>
          <a:p>
            <a:endParaRPr lang="ru-RU" sz="2800" dirty="0"/>
          </a:p>
          <a:p>
            <a:endParaRPr lang="ru-RU" sz="2800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1259632" y="179609"/>
            <a:ext cx="676875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Администрация города Челябинска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9" name="Рисунок 18" descr="gerd_m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089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500813"/>
            <a:ext cx="347662" cy="285750"/>
          </a:xfrm>
        </p:spPr>
        <p:txBody>
          <a:bodyPr/>
          <a:lstStyle/>
          <a:p>
            <a:pPr algn="ctr">
              <a:defRPr/>
            </a:pPr>
            <a:fld id="{2AD4DEC4-E446-475C-A333-F6C77385E2A3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14" y="357188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Прямоугольник 5"/>
          <p:cNvSpPr>
            <a:spLocks noChangeArrowheads="1"/>
          </p:cNvSpPr>
          <p:nvPr/>
        </p:nvSpPr>
        <p:spPr bwMode="auto">
          <a:xfrm>
            <a:off x="197767" y="465221"/>
            <a:ext cx="88936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Карта текущего состояния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процесса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процесса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хранения и обмена электронных документов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«Гимназия № 10 г. Челябинска»</a:t>
            </a:r>
          </a:p>
        </p:txBody>
      </p:sp>
      <p:sp>
        <p:nvSpPr>
          <p:cNvPr id="44" name="Заголовок 1"/>
          <p:cNvSpPr>
            <a:spLocks noGrp="1"/>
          </p:cNvSpPr>
          <p:nvPr>
            <p:ph type="title"/>
          </p:nvPr>
        </p:nvSpPr>
        <p:spPr>
          <a:xfrm>
            <a:off x="1259632" y="179609"/>
            <a:ext cx="6768752" cy="3600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Челябинска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5" name="Рисунок 44" descr="gerd_m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88550"/>
            <a:ext cx="9143085" cy="546776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71092"/>
              </p:ext>
            </p:extLst>
          </p:nvPr>
        </p:nvGraphicFramePr>
        <p:xfrm>
          <a:off x="361949" y="1071919"/>
          <a:ext cx="7954467" cy="4760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487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Коренная причина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решения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Временные затраты на ведение бумажных журналов регистрации</a:t>
                      </a:r>
                      <a:endParaRPr lang="ru-RU" alt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локального акта о делопроизводстве образовательного учреждения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Электронная регистрация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533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Временные затраты на размножение копий документов</a:t>
                      </a: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Занятость и объем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работы секретаря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размножение отсутствуют</a:t>
                      </a: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8961">
                <a:tc>
                  <a:txBody>
                    <a:bodyPr/>
                    <a:lstStyle/>
                    <a:p>
                      <a:pPr algn="just"/>
                      <a:r>
                        <a:rPr lang="ru-RU" alt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alt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Временные затраты на направление копий документа исполнителям</a:t>
                      </a: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Занятость и объем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работы секретаря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Рассылка по папкам исполнителей в электронном виде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8897">
                <a:tc>
                  <a:txBody>
                    <a:bodyPr/>
                    <a:lstStyle/>
                    <a:p>
                      <a:pPr algn="just"/>
                      <a:r>
                        <a:rPr lang="ru-RU" alt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alt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Временные затраты на поиск документов в архиве</a:t>
                      </a:r>
                      <a:endParaRPr lang="ru-RU" alt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Хранение на внешних жестких дисках и бумажных носителях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в электронном архиве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C7F4D-E65F-462B-8A35-B149C55565DD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7434" name="Прямоугольник 5"/>
          <p:cNvSpPr>
            <a:spLocks noChangeArrowheads="1"/>
          </p:cNvSpPr>
          <p:nvPr/>
        </p:nvSpPr>
        <p:spPr bwMode="auto">
          <a:xfrm>
            <a:off x="1895468" y="610253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Анализ проблем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082" y="38443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07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1259632" y="179609"/>
            <a:ext cx="6768752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Администрация города Челябинска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gerd_m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D987F0A-53C7-4A4A-8BA7-E39A8CD592A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68918515"/>
              </p:ext>
            </p:extLst>
          </p:nvPr>
        </p:nvGraphicFramePr>
        <p:xfrm>
          <a:off x="123844" y="959978"/>
          <a:ext cx="4500593" cy="5189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4834933" y="1500188"/>
            <a:ext cx="3769515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на федеральном уровне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57750" y="2903826"/>
            <a:ext cx="3746698" cy="71437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Проблемы, решение которых требуется на региональном уровне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76732" y="3789040"/>
            <a:ext cx="3865563" cy="2222037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Временные затраты 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ведение бумажных журналов регистрации</a:t>
            </a:r>
          </a:p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Временные затраты 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размножение копий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документов</a:t>
            </a: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Временные затраты 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копий документа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исполнителям</a:t>
            </a:r>
          </a:p>
          <a:p>
            <a:pPr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Временные затраты на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поиск документов в архиве</a:t>
            </a:r>
          </a:p>
        </p:txBody>
      </p:sp>
      <p:sp>
        <p:nvSpPr>
          <p:cNvPr id="9" name="Пятно 1 60"/>
          <p:cNvSpPr/>
          <p:nvPr/>
        </p:nvSpPr>
        <p:spPr>
          <a:xfrm>
            <a:off x="1000100" y="5506251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1812206" y="550625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4" name="Пятно 1 60"/>
          <p:cNvSpPr/>
          <p:nvPr/>
        </p:nvSpPr>
        <p:spPr>
          <a:xfrm>
            <a:off x="2707062" y="5543559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3" y="522303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373" y="6309320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5"/>
          <p:cNvSpPr>
            <a:spLocks noChangeArrowheads="1"/>
          </p:cNvSpPr>
          <p:nvPr/>
        </p:nvSpPr>
        <p:spPr bwMode="auto">
          <a:xfrm>
            <a:off x="2458318" y="797801"/>
            <a:ext cx="47988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Пирамида  проблем</a:t>
            </a:r>
          </a:p>
        </p:txBody>
      </p:sp>
      <p:sp>
        <p:nvSpPr>
          <p:cNvPr id="20" name="Пятно 1 60"/>
          <p:cNvSpPr/>
          <p:nvPr/>
        </p:nvSpPr>
        <p:spPr>
          <a:xfrm>
            <a:off x="1280975" y="4797152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21" name="Пятно 1 60"/>
          <p:cNvSpPr/>
          <p:nvPr/>
        </p:nvSpPr>
        <p:spPr>
          <a:xfrm>
            <a:off x="2707062" y="4839297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5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259632" y="179609"/>
            <a:ext cx="6768752" cy="3600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Челябинска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Рисунок 22" descr="gerd_mal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0970D5C5-FB1B-4607-B94D-242D9579A688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7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83" y="493527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842" y="6447771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5"/>
          <p:cNvSpPr>
            <a:spLocks noChangeArrowheads="1"/>
          </p:cNvSpPr>
          <p:nvPr/>
        </p:nvSpPr>
        <p:spPr bwMode="auto">
          <a:xfrm>
            <a:off x="-44466" y="706783"/>
            <a:ext cx="8893621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Карта целевого состояния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«Оптимизация процесса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хранения и обмена электронных документов МБОУ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«Гимназия № 10 г. Челябинска»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1259632" y="179609"/>
            <a:ext cx="6768752" cy="3600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Челябинска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9" name="Рисунок 48" descr="gerd_ma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5" y="1700807"/>
            <a:ext cx="9108505" cy="511256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8</a:t>
            </a:fld>
            <a:endParaRPr lang="ru-RU" sz="140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444" y="526516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320514"/>
            <a:ext cx="6957847" cy="28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994868"/>
              </p:ext>
            </p:extLst>
          </p:nvPr>
        </p:nvGraphicFramePr>
        <p:xfrm>
          <a:off x="361949" y="1130849"/>
          <a:ext cx="8640761" cy="5308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373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 Проблема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Мероприятия  по решению проблемы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Ответственный</a:t>
                      </a:r>
                      <a:r>
                        <a:rPr lang="ru-RU" sz="1300" baseline="0" dirty="0"/>
                        <a:t> </a:t>
                      </a:r>
                      <a:endParaRPr lang="ru-RU" sz="1300" dirty="0"/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срок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Ожидаемый результат</a:t>
                      </a:r>
                    </a:p>
                  </a:txBody>
                  <a:tcPr marL="91438" marR="91438" marT="45739" marB="45739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839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altLang="ru-RU" sz="12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Временные затраты на ведение бумажных журналов регистрации</a:t>
                      </a:r>
                      <a:endParaRPr lang="ru-RU" alt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Внести изменения в локальный о делопроизводстве ОО.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Создать структуру каталогов.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Подготовить инструкции для пользователей.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Провести обучающий семинар.</a:t>
                      </a:r>
                    </a:p>
                    <a:p>
                      <a:pPr algn="just"/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Вахрушев С. И.</a:t>
                      </a:r>
                    </a:p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Гладков  К. Н. Новикова М. Г.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Электронная регистрация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8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alt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Временные затраты</a:t>
                      </a:r>
                      <a:r>
                        <a:rPr lang="ru-RU" alt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размножение копий документов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27" marR="91427" marT="45735" marB="4573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buAutoNum type="arabicPeriod"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Подготовить инструкцию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секретаря.</a:t>
                      </a:r>
                    </a:p>
                    <a:p>
                      <a:pPr marL="228600" indent="-228600" algn="just">
                        <a:buAutoNum type="arabicPeriod"/>
                      </a:pP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Провести обучение.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Вахрушев С. И.</a:t>
                      </a:r>
                    </a:p>
                    <a:p>
                      <a:pPr algn="just"/>
                      <a:r>
                        <a:rPr lang="ru-RU" sz="1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Клавдиенко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З. М.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ru-RU" altLang="ru-RU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неде</a:t>
                      </a:r>
                      <a:r>
                        <a:rPr kumimoji="0" lang="ru-RU" alt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-ля</a:t>
                      </a:r>
                      <a:endParaRPr kumimoji="0" lang="ru-RU" altLang="ru-RU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Затраты на размножение отсутствуют</a:t>
                      </a:r>
                      <a:endParaRPr lang="ru-RU" alt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78">
                <a:tc>
                  <a:txBody>
                    <a:bodyPr/>
                    <a:lstStyle/>
                    <a:p>
                      <a:pPr algn="just"/>
                      <a:r>
                        <a:rPr lang="ru-RU" altLang="ru-RU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Временные затраты на </a:t>
                      </a:r>
                      <a:r>
                        <a:rPr lang="ru-RU" alt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направление копий документа исполнителям</a:t>
                      </a:r>
                    </a:p>
                  </a:txBody>
                  <a:tcPr marL="91427" marR="91427" marT="45735" marB="45735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Подготовить инструкцию для секретаря</a:t>
                      </a:r>
                      <a:r>
                        <a:rPr lang="en-US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других сотрудников ОО</a:t>
                      </a:r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Провести обучение.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Вахрушев С. 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Гладков К.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день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Рассылка по папкам исполнителей в электронном виде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>
                    <a:solidFill>
                      <a:srgbClr val="9EE0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3955">
                <a:tc>
                  <a:txBody>
                    <a:bodyPr/>
                    <a:lstStyle/>
                    <a:p>
                      <a:pPr algn="just"/>
                      <a:r>
                        <a:rPr lang="ru-RU" altLang="ru-RU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Временные затраты на </a:t>
                      </a:r>
                      <a:r>
                        <a:rPr lang="ru-RU" alt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alt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поиск документов в архиве</a:t>
                      </a:r>
                    </a:p>
                  </a:txBody>
                  <a:tcPr marL="91427" marR="91427" marT="45735" marB="45735"/>
                </a:tc>
                <a:tc>
                  <a:txBody>
                    <a:bodyPr/>
                    <a:lstStyle/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Создать архив  и перенести в него существующие документы.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Начать ведение архива в штатном режиме.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Организовать резервное копирование</a:t>
                      </a:r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архива.</a:t>
                      </a:r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Вахрушев С. 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Гладков К. Н.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дня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в электронном архиве, в </a:t>
                      </a:r>
                      <a:r>
                        <a:rPr lang="ru-RU" sz="12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 по содержанию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8" marR="91438" marT="45739" marB="45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Прямоугольник 5"/>
          <p:cNvSpPr>
            <a:spLocks noChangeArrowheads="1"/>
          </p:cNvSpPr>
          <p:nvPr/>
        </p:nvSpPr>
        <p:spPr bwMode="auto">
          <a:xfrm>
            <a:off x="1403648" y="669185"/>
            <a:ext cx="6311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План реализации проекта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259632" y="179609"/>
            <a:ext cx="6768752" cy="3600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Челябинска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 descr="gerd_mal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116632"/>
            <a:ext cx="561196" cy="69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85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3074" name="Picture 2" descr="D:\Рабочий стол\Клавдиенко З.М\Бережливые технологии\2025-2026\для Б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784977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617</Words>
  <Application>Microsoft Office PowerPoint</Application>
  <PresentationFormat>Экран (4:3)</PresentationFormat>
  <Paragraphs>123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Times New Roman</vt:lpstr>
      <vt:lpstr>Тема Office</vt:lpstr>
      <vt:lpstr>think-cell Slide</vt:lpstr>
      <vt:lpstr>Администрация города Челябинска</vt:lpstr>
      <vt:lpstr>Презентация PowerPoint</vt:lpstr>
      <vt:lpstr>Презентация PowerPoint</vt:lpstr>
      <vt:lpstr>Администрация города Челябинска</vt:lpstr>
      <vt:lpstr>Презентация PowerPoint</vt:lpstr>
      <vt:lpstr>Администрация города Челябинска</vt:lpstr>
      <vt:lpstr>Администрация города Челябинска</vt:lpstr>
      <vt:lpstr>Администрация города Челябинска</vt:lpstr>
      <vt:lpstr>Презентация PowerPoint</vt:lpstr>
      <vt:lpstr>Достигнутые результаты (было и стало)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1</cp:lastModifiedBy>
  <cp:revision>181</cp:revision>
  <cp:lastPrinted>2025-12-27T06:42:51Z</cp:lastPrinted>
  <dcterms:created xsi:type="dcterms:W3CDTF">2018-08-20T14:01:12Z</dcterms:created>
  <dcterms:modified xsi:type="dcterms:W3CDTF">2025-12-27T07:14:44Z</dcterms:modified>
</cp:coreProperties>
</file>