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7" name="Замещающий 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ru-RU"/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ru-RU"/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6565" y="2179638"/>
            <a:ext cx="8229600" cy="11430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ru-RU" altLang="ru-RU" sz="6000" b="1" i="1" dirty="0"/>
              <a:t>Книга Памяти</a:t>
            </a:r>
            <a:endParaRPr lang="ru-RU" altLang="ru-RU" sz="6000" b="1" i="1" dirty="0"/>
          </a:p>
        </p:txBody>
      </p:sp>
      <p:sp>
        <p:nvSpPr>
          <p:cNvPr id="2051" name="Rectangle 3"/>
          <p:cNvSpPr>
            <a:spLocks noGrp="1"/>
          </p:cNvSpPr>
          <p:nvPr>
            <p:ph idx="1"/>
          </p:nvPr>
        </p:nvSpPr>
        <p:spPr>
          <a:xfrm>
            <a:off x="71120" y="4938395"/>
            <a:ext cx="9000490" cy="1488440"/>
          </a:xfrm>
        </p:spPr>
        <p:txBody>
          <a:bodyPr vert="horz" wrap="square" lIns="91440" tIns="45720" rIns="91440" bIns="45720" anchor="t"/>
          <a:p>
            <a:pPr marL="0" indent="0" algn="ctr" eaLnBrk="1" hangingPunct="1">
              <a:buNone/>
            </a:pPr>
            <a:endParaRPr lang="ru-RU" altLang="ru-RU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ru-RU" altLang="ru-RU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altLang="ru-RU" sz="2800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Посвящается учителям-ветеранам Гимназии № 10</a:t>
            </a:r>
            <a:endParaRPr lang="ru-RU" altLang="ru-RU" sz="2800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Объект 1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u="sng" dirty="0"/>
              <a:t>Вальтер</a:t>
            </a:r>
            <a:r>
              <a:rPr sz="1600" dirty="0"/>
              <a:t> Михаил Михайлович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преподаватель по классу аккордеона.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Участник ВОВ: санитар, повар, полковой музыкант 2-го батальона Днепровской армии.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Награды: медаль за доблестный труд в ВОВ 1941-1945гг.</a:t>
            </a:r>
            <a:endParaRPr sz="1600" dirty="0"/>
          </a:p>
          <a:p>
            <a:pPr eaLnBrk="1" hangingPunct="1">
              <a:buClrTx/>
              <a:buSzTx/>
              <a:buFontTx/>
            </a:pPr>
            <a:endParaRPr sz="1600" dirty="0"/>
          </a:p>
        </p:txBody>
      </p:sp>
      <p:pic>
        <p:nvPicPr>
          <p:cNvPr id="11267" name="Picture 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087938" y="1635125"/>
            <a:ext cx="3159125" cy="4456113"/>
          </a:xfrm>
        </p:spPr>
      </p:pic>
      <p:sp>
        <p:nvSpPr>
          <p:cNvPr id="11268" name="Rectangle 2"/>
          <p:cNvSpPr txBox="1"/>
          <p:nvPr/>
        </p:nvSpPr>
        <p:spPr>
          <a:xfrm>
            <a:off x="465138" y="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/>
              <a:t>Вальтер Михаил Михайлович</a:t>
            </a:r>
            <a:endParaRPr dirty="0"/>
          </a:p>
        </p:txBody>
      </p:sp>
      <p:sp>
        <p:nvSpPr>
          <p:cNvPr id="12291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400" dirty="0"/>
              <a:t>Служба  Михаила Михайловича в действующей армии пришлась на самый суровый период войны: шли тяжелые оборонительные бои на юге нашей страны. Наша армия несла большие потери. Из тыла приходило все новое и новое боевое пополнение.</a:t>
            </a:r>
            <a:endParaRPr sz="1400" dirty="0"/>
          </a:p>
          <a:p>
            <a:pPr eaLnBrk="1" hangingPunct="1"/>
            <a:r>
              <a:rPr sz="1400" dirty="0"/>
              <a:t>А в минуты затишья он брал в руки аккордеон, и лилась полюбившаяся солдатам песня. От Мелитополя, через Сальские степи до Сталинграда прошагал фронтовыми дорогами Михаил Михайлович. Из десяти бойцов музыкальной команды в живых остались только двое. </a:t>
            </a:r>
            <a:endParaRPr sz="1400" dirty="0"/>
          </a:p>
          <a:p>
            <a:pPr eaLnBrk="1" hangingPunct="1"/>
            <a:r>
              <a:rPr sz="1400" dirty="0"/>
              <a:t>Во время переформирования полка, Михаила Михайловича, как человека имеющего техническое образование направили в распоряжение Министерства угольной промышленности. Так он попал в г. Копейск Челябинской области на ремонт и строительство шахт, где проработал до 1946 года. За свой труд Михаил Михайлович был награжден медалью «За трудовую доблесть».</a:t>
            </a:r>
            <a:endParaRPr sz="1400" dirty="0"/>
          </a:p>
          <a:p>
            <a:pPr eaLnBrk="1" hangingPunct="1"/>
            <a:r>
              <a:rPr sz="1400" dirty="0"/>
              <a:t>Закончилась война. По решению райкома партии, Михаил Михайлович был направлен музыкальным руководителем во Дворец культуры Угольщиков г. Копейска. Специалистов-музыкантов не хватало, и он работал в кружках, школах, детских садах.</a:t>
            </a:r>
            <a:endParaRPr sz="1400" dirty="0"/>
          </a:p>
          <a:p>
            <a:pPr eaLnBrk="1" hangingPunct="1"/>
            <a:r>
              <a:rPr sz="1400" dirty="0"/>
              <a:t>11 лет Михаил Михайлович работал в школе №10. Он заведовал отделением народных инструментов. Был избран членом городского совета наставников при объединенном профсоюзном комитете детских музыкальных школ, где вел большую работу.</a:t>
            </a:r>
            <a:endParaRPr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6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87413" y="1600200"/>
            <a:ext cx="3178175" cy="4525963"/>
          </a:xfrm>
        </p:spPr>
      </p:pic>
      <p:sp>
        <p:nvSpPr>
          <p:cNvPr id="13315" name="Объект 1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u="sng" dirty="0"/>
              <a:t>Мурзина</a:t>
            </a:r>
            <a:r>
              <a:rPr sz="1600" dirty="0"/>
              <a:t> Лидия Павловна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учитель начальных классов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Участник ВОВ: санитар эвакогоспиталя 5-ой Гвардейской Армии 1-го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1943-1945гг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Украинского фронта.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Награды: Орден Отечественной Войны 2-ой степени.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Медали: за боевые заслуги, за победу над Германией, медаль Ушакова, 7 юбилейных медалей.</a:t>
            </a:r>
            <a:endParaRPr sz="1600" dirty="0"/>
          </a:p>
        </p:txBody>
      </p:sp>
      <p:sp>
        <p:nvSpPr>
          <p:cNvPr id="13316" name="Rectangle 2"/>
          <p:cNvSpPr txBox="1"/>
          <p:nvPr/>
        </p:nvSpPr>
        <p:spPr>
          <a:xfrm>
            <a:off x="465138" y="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/>
              <a:t>Мурзина Лидия Павловна</a:t>
            </a:r>
            <a:endParaRPr dirty="0"/>
          </a:p>
        </p:txBody>
      </p:sp>
      <p:sp>
        <p:nvSpPr>
          <p:cNvPr id="14339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500" dirty="0"/>
              <a:t>21 июня 1941г. в школе №6 г. Сталинграда был выпускной бал. Придя  домой, Лидия услышала страшную весть: «Война!». Девушки заняли рабочие места мужчин. Лидия Павловна работала на заводе «Баррикады». Работали по 12 часов, без выходных.</a:t>
            </a:r>
            <a:endParaRPr sz="1500" dirty="0"/>
          </a:p>
          <a:p>
            <a:pPr eaLnBrk="1" hangingPunct="1"/>
            <a:r>
              <a:rPr sz="1500" dirty="0"/>
              <a:t>31 августа Лидия Павловна принимала участие в спасении детей из горящего, разрушенного Сталинграда</a:t>
            </a:r>
            <a:endParaRPr sz="1500" dirty="0"/>
          </a:p>
          <a:p>
            <a:pPr eaLnBrk="1" hangingPunct="1"/>
            <a:r>
              <a:rPr sz="1500" dirty="0"/>
              <a:t>В сентябре 1943 года в числе многих девушек военкомат  Верхнемуллинского района  мобилизовал Лидию Павловну в эвакогоспиталь № 1429, который входил в состав 5-й  Гвардейской Армии </a:t>
            </a:r>
            <a:r>
              <a:rPr lang="en-US" altLang="x-none" sz="1500" dirty="0"/>
              <a:t>I</a:t>
            </a:r>
            <a:r>
              <a:rPr sz="1500" dirty="0"/>
              <a:t> Украинского фронта. Госпиталь передвигался за армией. Путь был далёкий и трудный  (Пермь, Украина,  Польша, Румыния, Германия,  Чехословакия).</a:t>
            </a:r>
            <a:endParaRPr sz="1500" dirty="0"/>
          </a:p>
          <a:p>
            <a:pPr eaLnBrk="1" hangingPunct="1"/>
            <a:r>
              <a:rPr sz="1500" dirty="0"/>
              <a:t>В сентябре 1945 года Мурзину Л.П. демобилизовали в Челябинск. Лидия Павловна записалась на курсы открытые на базе школы №1.</a:t>
            </a:r>
            <a:endParaRPr sz="1500" dirty="0"/>
          </a:p>
          <a:p>
            <a:pPr eaLnBrk="1" hangingPunct="1"/>
            <a:r>
              <a:rPr sz="1500" dirty="0"/>
              <a:t>В 1946 году приехала в Челябинск. Устроилась в мужскую гимназию учительницей младших классов. Чуть позже мужская гимназия стала хорошо известной школой искусств №10. </a:t>
            </a:r>
            <a:endParaRPr sz="1500" dirty="0"/>
          </a:p>
          <a:p>
            <a:pPr eaLnBrk="1" hangingPunct="1"/>
            <a:r>
              <a:rPr sz="1500" dirty="0"/>
              <a:t>За 34 года педагогической деятельности Л.П. Мурзина сделала 10 выпусков из начальной 10 школы.</a:t>
            </a:r>
            <a:endParaRPr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6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1582738"/>
            <a:ext cx="2895600" cy="4443412"/>
          </a:xfrm>
        </p:spPr>
      </p:pic>
      <p:sp>
        <p:nvSpPr>
          <p:cNvPr id="15363" name="Объект 1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u="sng" dirty="0"/>
              <a:t>Никифорова</a:t>
            </a:r>
            <a:r>
              <a:rPr sz="1600" dirty="0"/>
              <a:t> Тамара Константиновна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учитель трудового обучения.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Участник ВОВ: матрос черноморского флота. 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1941-1945гг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Награды: Орден Отечественной Войны.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Медали: за оборону Кавказа, за оборону Севастополя, 7 медалей за боевые заслуги.</a:t>
            </a:r>
            <a:endParaRPr sz="1600" dirty="0"/>
          </a:p>
          <a:p>
            <a:pPr eaLnBrk="1" hangingPunct="1">
              <a:buClrTx/>
              <a:buSzTx/>
              <a:buFontTx/>
            </a:pPr>
            <a:endParaRPr sz="1600" dirty="0"/>
          </a:p>
        </p:txBody>
      </p:sp>
      <p:sp>
        <p:nvSpPr>
          <p:cNvPr id="15364" name="Rectangle 2"/>
          <p:cNvSpPr txBox="1"/>
          <p:nvPr/>
        </p:nvSpPr>
        <p:spPr>
          <a:xfrm>
            <a:off x="465138" y="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/>
              <a:t>Никифорова Тамара Константиновна</a:t>
            </a:r>
            <a:endParaRPr dirty="0"/>
          </a:p>
        </p:txBody>
      </p:sp>
      <p:sp>
        <p:nvSpPr>
          <p:cNvPr id="16387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400" dirty="0"/>
              <a:t>Родилась 2 июня 1923 г. в совхозе Абрау-Дюрсо. После рождения дочери семья переехала в г. Новороссийск. Учиться пошла в школу №3.</a:t>
            </a:r>
            <a:endParaRPr sz="1400" dirty="0"/>
          </a:p>
          <a:p>
            <a:pPr eaLnBrk="1" hangingPunct="1"/>
            <a:r>
              <a:rPr sz="1400" dirty="0"/>
              <a:t>Окончание школы пришлось на 22 июня 1941 года. Тамара с подругами атаковали военкомат, просили взять на фронт. Наконец, их взяли санитарками в 41 госпиталь. Тамара хорошо плавала и ныряла, её взяли в 1-й десант «на всякий случай». Рабочий флот (баржи, буксиры) собирали раненных. Спасала раненных из воды, много давала крови для переливания, за что получила медаль за участие в боевых действиях.</a:t>
            </a:r>
            <a:endParaRPr sz="1400" dirty="0"/>
          </a:p>
          <a:p>
            <a:pPr eaLnBrk="1" hangingPunct="1"/>
            <a:r>
              <a:rPr sz="1400" dirty="0"/>
              <a:t>В1944 году вышла замуж. Последний год служила в тылу Черноморского флота.</a:t>
            </a:r>
            <a:endParaRPr sz="1400" dirty="0"/>
          </a:p>
          <a:p>
            <a:pPr eaLnBrk="1" hangingPunct="1"/>
            <a:r>
              <a:rPr sz="1400" dirty="0"/>
              <a:t>Тамара с мужем жили вначале в Новороссийске. Семья была хорошая, дружная  (отец подобрал сироту Костю, выучил, дал образование, профессию). Затем мужа перевели в Севастополь. А затем капитана </a:t>
            </a:r>
            <a:r>
              <a:rPr lang="en-US" altLang="x-none" sz="1400" dirty="0"/>
              <a:t>I</a:t>
            </a:r>
            <a:r>
              <a:rPr sz="1400" dirty="0"/>
              <a:t> ранга перевели служить в Челябинск. Сын Серёжа пошёл в 10 школу в 1 класс и Тамаре Константиновне предложили преподавать домоводство.</a:t>
            </a:r>
            <a:endParaRPr sz="1400" dirty="0"/>
          </a:p>
          <a:p>
            <a:pPr eaLnBrk="1" hangingPunct="1"/>
            <a:r>
              <a:rPr sz="1400" dirty="0"/>
              <a:t>Боевая юность, прошедшая на судах Черноморского флота, биография защитницы «Малой земли» позволяли Тамаре Константиновне увлечь ребят морской романтикой, воспитывали в них гордость за нашу Родину, за наш флот. Заочно окончила педучилище по специальности учитель начальных классов. Влюблённая в школу, учеников, Тамара Константиновна проработала в школе №10 до 1997 года.</a:t>
            </a:r>
            <a:endParaRPr sz="1400" dirty="0"/>
          </a:p>
          <a:p>
            <a:pPr eaLnBrk="1" hangingPunct="1"/>
            <a:endParaRPr sz="1400" dirty="0"/>
          </a:p>
          <a:p>
            <a:pPr eaLnBrk="1" hangingPunct="1"/>
            <a:endParaRPr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6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73125" y="1600200"/>
            <a:ext cx="3206750" cy="4525963"/>
          </a:xfrm>
        </p:spPr>
      </p:pic>
      <p:sp>
        <p:nvSpPr>
          <p:cNvPr id="17411" name="Объект 1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u="sng" dirty="0"/>
              <a:t>Санпитер</a:t>
            </a:r>
            <a:r>
              <a:rPr sz="1600" dirty="0"/>
              <a:t> Людмила Семёновна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учитель математики.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Участник ВОВ: восьмой  отдельный  запасной  полк. 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1943-1945гг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Медали: "За Победу 1941-45г.", в честь 50 летия победы.</a:t>
            </a:r>
            <a:endParaRPr sz="1600" dirty="0"/>
          </a:p>
          <a:p>
            <a:pPr eaLnBrk="1" hangingPunct="1">
              <a:buClrTx/>
              <a:buSzTx/>
              <a:buFontTx/>
            </a:pPr>
            <a:endParaRPr sz="1600" dirty="0"/>
          </a:p>
        </p:txBody>
      </p:sp>
      <p:sp>
        <p:nvSpPr>
          <p:cNvPr id="17412" name="Rectangle 2"/>
          <p:cNvSpPr txBox="1"/>
          <p:nvPr/>
        </p:nvSpPr>
        <p:spPr>
          <a:xfrm>
            <a:off x="465138" y="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ru-RU" altLang="ru-RU" dirty="0"/>
              <a:t>Санпитер Людмила Семёновна</a:t>
            </a:r>
            <a:endParaRPr dirty="0"/>
          </a:p>
        </p:txBody>
      </p:sp>
      <p:sp>
        <p:nvSpPr>
          <p:cNvPr id="18435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400" dirty="0"/>
              <a:t>Родилась в 1922 г. До 7 лет Людмила Семёновна жила  в деревне, потом меняли место жительства. Сначала г. Котовск  Тамбовской области, потом Тамбов, затем г. Елатьма  Рязанской области.</a:t>
            </a:r>
            <a:endParaRPr sz="1400" dirty="0"/>
          </a:p>
          <a:p>
            <a:pPr eaLnBrk="1" hangingPunct="1"/>
            <a:r>
              <a:rPr sz="1400" dirty="0"/>
              <a:t>Школу Людмила окончила  в 1939 году, получила  аттестат  с  золотой  каемочкой.</a:t>
            </a:r>
            <a:endParaRPr sz="1400" dirty="0"/>
          </a:p>
          <a:p>
            <a:pPr eaLnBrk="1" hangingPunct="1"/>
            <a:r>
              <a:rPr sz="1400" dirty="0"/>
              <a:t>Осенью  1943г.  Людмила Семёновна с подругой  решили  пойти  в  армию, защищать  Родину  добровольно. Военкомат  направил  в  г. Чебоксары,   в  8 0ЗТП  (восьмой  отдельный  запасной  полк). Выучили  работать  на  аппарате  СТ-35.</a:t>
            </a:r>
            <a:endParaRPr sz="1400" dirty="0"/>
          </a:p>
          <a:p>
            <a:pPr eaLnBrk="1" hangingPunct="1"/>
            <a:r>
              <a:rPr sz="1400" dirty="0"/>
              <a:t>Многих  отправили  на  фронт,  а  Людмилу Семёновну и  еще  некоторых  оставили  обучать  в  полку  новое  пополнение. Затем    полк  перевели  в  г. Калинин  после  изгнания  из  него  немцев до  самой  победы.</a:t>
            </a:r>
            <a:endParaRPr sz="1400" dirty="0"/>
          </a:p>
          <a:p>
            <a:pPr eaLnBrk="1" hangingPunct="1"/>
            <a:r>
              <a:rPr sz="1400" dirty="0"/>
              <a:t>В Москве остановилась у брата после демобилизации в июле 1945 года. Прислали документы и Людмила Семеновна без экзаменов поступила в Московский Государственный Педагогический Институт имени Ленина, на физико-математический факультет. После окончания института работала в  школе №70, потом - №33, а последние 23 года в школе №10, до самой пенсии.  За многолетнюю педагогическую деятельность награждена Грамотой  Министерства Просвещения.</a:t>
            </a:r>
            <a:endParaRPr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Объект 1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u="sng" dirty="0"/>
              <a:t>Леванидов</a:t>
            </a:r>
            <a:r>
              <a:rPr sz="1600" dirty="0"/>
              <a:t> Лев Яковлевич    Учитель химии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Участник ВОВ: 501-я рота химзащиты 146-й стрелк. див.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Награжден орд. Отеч. войны 2-й степ. (1985), Кр. Звезды (1944), медалями, Почет. грамотами.</a:t>
            </a:r>
            <a:endParaRPr sz="1600" dirty="0"/>
          </a:p>
          <a:p>
            <a:pPr eaLnBrk="1" hangingPunct="1">
              <a:buClrTx/>
              <a:buSzTx/>
              <a:buFontTx/>
            </a:pPr>
            <a:endParaRPr sz="1600" dirty="0"/>
          </a:p>
        </p:txBody>
      </p:sp>
      <p:sp>
        <p:nvSpPr>
          <p:cNvPr id="19459" name="Объект 2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endParaRPr dirty="0"/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0600" y="1066800"/>
            <a:ext cx="40386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Rectangle 2"/>
          <p:cNvSpPr txBox="1"/>
          <p:nvPr/>
        </p:nvSpPr>
        <p:spPr>
          <a:xfrm>
            <a:off x="456883" y="-9525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ru-RU" altLang="ru-RU" dirty="0"/>
              <a:t>Леванидов Лев Яковлевич </a:t>
            </a:r>
            <a:endParaRPr dirty="0"/>
          </a:p>
        </p:txBody>
      </p:sp>
      <p:sp>
        <p:nvSpPr>
          <p:cNvPr id="20483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600" dirty="0"/>
              <a:t>Родился в 1911 г. в городе Санкт-Петербург. В 1937 окончил Моск. технолог. ин-т легкой пром-сти, получил специальность «инженер-технолог». </a:t>
            </a:r>
            <a:endParaRPr sz="1600" dirty="0"/>
          </a:p>
          <a:p>
            <a:pPr eaLnBrk="1" hangingPunct="1"/>
            <a:r>
              <a:rPr sz="1600" dirty="0"/>
              <a:t>В 1938—41 работал на предприятиях Москвы, Пскова, Казани. Одновременно занимался науч. работой в Московском технологическом институте. В 1940 защитил кандидатскую диссертацию «Влияние сульфитных щелоков на дубление кожи». </a:t>
            </a:r>
            <a:endParaRPr sz="1600" dirty="0"/>
          </a:p>
          <a:p>
            <a:pPr eaLnBrk="1" hangingPunct="1"/>
            <a:r>
              <a:rPr sz="1600" dirty="0"/>
              <a:t>В годы Великой Отечественой войны служил в хим. войсках (501-я рота химзащиты 146-й стрелк. див.); в звании старшего лейтенанта дошел до Берлина.</a:t>
            </a:r>
            <a:endParaRPr sz="1600" dirty="0"/>
          </a:p>
          <a:p>
            <a:pPr eaLnBrk="1" hangingPunct="1"/>
            <a:r>
              <a:rPr sz="1600" dirty="0"/>
              <a:t>В 1946—73 заведующий кафедрой химии ЧГПИ. Читал лекции по химии. </a:t>
            </a:r>
            <a:endParaRPr sz="1600" dirty="0"/>
          </a:p>
          <a:p>
            <a:pPr eaLnBrk="1" hangingPunct="1"/>
            <a:r>
              <a:rPr sz="1600" dirty="0"/>
              <a:t>В 1948 решением ВАК СССР присвоено ученое звание доцента. В 1960-х гг. по инициативе Льва Яковлевича на кафедре химии ЧГПИ была основана научная школа. Он опубликовал около 80 работ. </a:t>
            </a:r>
            <a:endParaRPr sz="1600" dirty="0"/>
          </a:p>
          <a:p>
            <a:pPr eaLnBrk="1" hangingPunct="1"/>
            <a:r>
              <a:rPr sz="1600" dirty="0"/>
              <a:t>В 1962—73 руководил аспирантурой. Многие из его учеников защитили кандидатские диссертации. </a:t>
            </a:r>
            <a:r>
              <a:rPr lang="ru-RU" altLang="ru-RU" sz="1600" dirty="0"/>
              <a:t>Леванидов</a:t>
            </a:r>
            <a:r>
              <a:rPr sz="1600" dirty="0"/>
              <a:t> неоднократно избирался в парт. и проф. органы факультета, института; был внештатным лектором об-ва «Знание».</a:t>
            </a: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7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57250" y="1600200"/>
            <a:ext cx="3238500" cy="4525963"/>
          </a:xfrm>
        </p:spPr>
      </p:pic>
      <p:sp>
        <p:nvSpPr>
          <p:cNvPr id="3075" name="Объект 1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u="sng" dirty="0"/>
              <a:t>Александров</a:t>
            </a:r>
            <a:r>
              <a:rPr sz="1600" dirty="0"/>
              <a:t> Анатолий Иванович 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Учитель истории, директор школы, заслуженный учитель школ РФ, член союза журналистов СССР.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Прошёл две войны – Финскую и Великую Отечественную (1939-1946г).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Воевал на карельском фронте.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Награды: Орден Красной Звезды.</a:t>
            </a:r>
            <a:endParaRPr sz="1600" dirty="0"/>
          </a:p>
          <a:p>
            <a:pPr eaLnBrk="1" hangingPunct="1">
              <a:buClrTx/>
              <a:buSzTx/>
              <a:buFontTx/>
            </a:pPr>
            <a:endParaRPr sz="1600" dirty="0"/>
          </a:p>
        </p:txBody>
      </p:sp>
      <p:sp>
        <p:nvSpPr>
          <p:cNvPr id="3076" name="Rectangle 2"/>
          <p:cNvSpPr txBox="1"/>
          <p:nvPr/>
        </p:nvSpPr>
        <p:spPr>
          <a:xfrm>
            <a:off x="457200" y="-2032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228600" y="1143000"/>
            <a:ext cx="2667000" cy="4525963"/>
          </a:xfrm>
        </p:spPr>
        <p:txBody>
          <a:bodyPr vert="horz" wrap="square" lIns="91440" tIns="45720" rIns="91440" bIns="45720" anchor="t"/>
          <a:p>
            <a:pPr algn="ctr" eaLnBrk="1" hangingPunct="1">
              <a:buNone/>
            </a:pPr>
            <a:r>
              <a:rPr lang="ru-RU" altLang="ru-RU" sz="1800" u="sng" dirty="0"/>
              <a:t>Воробьёв </a:t>
            </a:r>
            <a:r>
              <a:rPr lang="ru-RU" altLang="ru-RU" sz="1800" dirty="0"/>
              <a:t>Степан Аникиевич</a:t>
            </a:r>
            <a:endParaRPr lang="ru-RU" altLang="ru-RU" sz="1800" dirty="0"/>
          </a:p>
          <a:p>
            <a:pPr eaLnBrk="1" hangingPunct="1">
              <a:buNone/>
            </a:pPr>
            <a:r>
              <a:rPr lang="ru-RU" altLang="ru-RU" sz="1800" dirty="0"/>
              <a:t>    Учитель физики, завуч, завуч по производственному обучению.</a:t>
            </a:r>
            <a:endParaRPr lang="ru-RU" altLang="ru-RU" sz="1800" dirty="0"/>
          </a:p>
          <a:p>
            <a:pPr algn="ctr" eaLnBrk="1" hangingPunct="1">
              <a:buNone/>
            </a:pPr>
            <a:r>
              <a:rPr lang="ru-RU" altLang="ru-RU" sz="1800" dirty="0"/>
              <a:t>  Участник  ВОВ.</a:t>
            </a:r>
            <a:endParaRPr lang="ru-RU" altLang="ru-RU" sz="1800" dirty="0"/>
          </a:p>
          <a:p>
            <a:pPr eaLnBrk="1" hangingPunct="1"/>
            <a:endParaRPr lang="ru-RU" altLang="ru-RU" sz="1800" dirty="0"/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3545" y="1316990"/>
            <a:ext cx="4152265" cy="5179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/>
              <a:t>Александров Анатолий Иванович </a:t>
            </a:r>
            <a:endParaRPr dirty="0"/>
          </a:p>
        </p:txBody>
      </p:sp>
      <p:sp>
        <p:nvSpPr>
          <p:cNvPr id="4099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dirty="0"/>
              <a:t>Родился в 1911 году в г. Томске в семье фармацевта. В возрасте 15 лет лишился матери. По совету отца в 1927 году уехал сначала в Сталинград, затем в Челябинск. С 1931 года занимался журналистикой. В 1938 году по окончании 9-тимесячных курсов по изучению истории Анатолий Иванович был направлен в г. Копейск учителем истории в 5-7 классах.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В декабре 1939 года А.И. Александрова взяли на финскую войну. Он жил при школе, а школу забирали под госпиталь.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Отвоевав, в августе 1940 года вернулся в 12-ю школу, начал работать, через год началась Отечественная война. Школу вновь взяли под госпиталь, учителя выселили и уже 25 июля он был в армии.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Демобилизован в 1946 году. Был направлен в Каштак. 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В 1947 году вернулся в Челябинск. После преобразования 10-й в базовую школу педагогического института, Анатолия Ивановича назначили ее директором. Он говорил: «Честь школы – моя честь». Это означало быть первыми. В городе выпускники десятой получали наибольшее количество медалей, ни одна школа не имела столько медалистов.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Директором Анатолий Иванович проработал до 1953 года, пока не получил инвалидность 3-ей группы. Ему было рекомендовано работать рядовым учителем в одну смену. Он стал преподавать историю в старших классах.</a:t>
            </a:r>
            <a:endParaRPr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Тушев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Михаил Николаевич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Учитель физики, отличник просвещения СССР.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Участник ВОВ: Наводчик-миномётчик Сталинградского фронта, командир расчёта миномётов Донского фронта, командир взвода 2-го Прибалтийского фронта, участник боёв на территории Латвии.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Награды: Орден Отечественной войны 1-ой и 2-ой степени, Орден Красной Звезды. Медали-18, памятные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4" name="Объект 2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endParaRPr dirty="0"/>
          </a:p>
        </p:txBody>
      </p:sp>
      <p:pic>
        <p:nvPicPr>
          <p:cNvPr id="512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1371600"/>
            <a:ext cx="3886200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/>
              <a:t>Тушев Михаил Николаевич</a:t>
            </a:r>
            <a:endParaRPr dirty="0"/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600" dirty="0"/>
              <a:t>Родился 19 ноября 1922 г. в селе Архангельское Челябинской области.</a:t>
            </a:r>
            <a:endParaRPr sz="1600" dirty="0"/>
          </a:p>
          <a:p>
            <a:pPr eaLnBrk="1" hangingPunct="1"/>
            <a:r>
              <a:rPr sz="1600" dirty="0"/>
              <a:t>Окончил Миасское педагогическое училище, работал учителем начальных классов Кидышской школы Уйского района Челябинской области.</a:t>
            </a:r>
            <a:endParaRPr sz="1600" dirty="0"/>
          </a:p>
          <a:p>
            <a:pPr eaLnBrk="1" hangingPunct="1"/>
            <a:r>
              <a:rPr sz="1600" dirty="0"/>
              <a:t>С 28 декабря 1941 воевал, был командиром расчета минометчиков. Неоднократно ранен. После демобилизации в 1947 поступил на физико-математический факультет ЧГПИ. В 1951 направлен в базовую школу института (№ 10) учителем физики. </a:t>
            </a:r>
            <a:endParaRPr sz="1600" dirty="0"/>
          </a:p>
          <a:p>
            <a:pPr eaLnBrk="1" hangingPunct="1"/>
            <a:r>
              <a:rPr sz="1600" dirty="0"/>
              <a:t>С 1963 старший преподаватель кафедры общей физики, с 1973 старший преподаватель кафедры методики преподавания физики ЧГПИ. </a:t>
            </a:r>
            <a:endParaRPr sz="1600" dirty="0"/>
          </a:p>
          <a:p>
            <a:pPr eaLnBrk="1" hangingPunct="1"/>
            <a:r>
              <a:rPr sz="1600" dirty="0"/>
              <a:t>В 1973 защитил кандидатскую диссертацию. С 1975 доцент этой же кафедры. Вел научно-исследовательскую работу по совершенствованию учебного процесса преподавания физики в средней школе. </a:t>
            </a:r>
            <a:endParaRPr sz="1600" dirty="0"/>
          </a:p>
          <a:p>
            <a:pPr eaLnBrk="1" hangingPunct="1"/>
            <a:r>
              <a:rPr sz="1600" dirty="0"/>
              <a:t>Занимался общественной деятельностью: ученый секретарь специализирован­ного совета по защите кандидатских диссертаций; ученый секретарь совета преподавателей физики педагогических институтов Урала, Сибири и Д. Востока; систематически читал лекции учителям физики школ Челябинской области; руководил аспирантурой методики преподавания физики.</a:t>
            </a:r>
            <a:endParaRPr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Объект 1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dirty="0"/>
              <a:t>Учитель русского языка и литературы.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u="sng" dirty="0"/>
              <a:t>Брандесов</a:t>
            </a:r>
            <a:r>
              <a:rPr sz="1600" dirty="0"/>
              <a:t> Рид Фёдорович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Участник ВОВ: матрос 2-го Краснознаменного Балтийского флота, радист-разведчик штаба флота Ленинградского фронта, главный старшина.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Награды: орден отечественной Войны 2-ой степени.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Медали: за боевые заслуги, за оборону Москвы, за победу над Германией.</a:t>
            </a:r>
            <a:endParaRPr sz="1600" dirty="0"/>
          </a:p>
          <a:p>
            <a:pPr eaLnBrk="1" hangingPunct="1">
              <a:buClrTx/>
              <a:buSzTx/>
              <a:buFontTx/>
            </a:pPr>
            <a:endParaRPr sz="1600" dirty="0"/>
          </a:p>
        </p:txBody>
      </p:sp>
      <p:sp>
        <p:nvSpPr>
          <p:cNvPr id="7171" name="Объект 2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endParaRPr dirty="0"/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5838" y="1066800"/>
            <a:ext cx="4010025" cy="518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Rectangle 2"/>
          <p:cNvSpPr txBox="1"/>
          <p:nvPr/>
        </p:nvSpPr>
        <p:spPr>
          <a:xfrm>
            <a:off x="456883" y="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/>
              <a:t>Брандесов Рид Фёдорович</a:t>
            </a:r>
            <a:endParaRPr dirty="0"/>
          </a:p>
        </p:txBody>
      </p:sp>
      <p:sp>
        <p:nvSpPr>
          <p:cNvPr id="8195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600" dirty="0"/>
              <a:t>Родился 24 июня 1924 г. в городе Ленинград.</a:t>
            </a:r>
            <a:endParaRPr sz="1600" dirty="0"/>
          </a:p>
          <a:p>
            <a:pPr eaLnBrk="1" hangingPunct="1"/>
            <a:r>
              <a:rPr sz="1600" dirty="0"/>
              <a:t>Ученый-педагог, кандидат пед. наук 1967), специалист по методике преподавания лит-ры, отличник просвещения СССР (1986)</a:t>
            </a:r>
            <a:endParaRPr sz="1600" dirty="0"/>
          </a:p>
          <a:p>
            <a:pPr eaLnBrk="1" hangingPunct="1"/>
            <a:r>
              <a:rPr sz="1600" dirty="0"/>
              <a:t>В марте 1942 ушел добровольцем на фронт. После войны продолжил службу в подразделении разведотдела Балтийского флота. В 1950-51 учился в Житомирском педагогическом институте. </a:t>
            </a:r>
            <a:endParaRPr sz="1600" dirty="0"/>
          </a:p>
          <a:p>
            <a:pPr eaLnBrk="1" hangingPunct="1"/>
            <a:r>
              <a:rPr sz="1600" dirty="0"/>
              <a:t>В Челябинске с 1951. Работал комендантом и делопроизводителем 3-го стройучастка Дорстройтреста ЮУЖД. Без отрыва от производства в 1954 окончил ЧГПИ, преподавал русский язык и литературуру в чел. СШ № 10. С 1960 в ЧГПИ: преподаватель кафедры русского языка и литературы, с 1971 стал  доцентом кафедры. </a:t>
            </a:r>
            <a:endParaRPr sz="1600" dirty="0"/>
          </a:p>
          <a:p>
            <a:pPr eaLnBrk="1" hangingPunct="1"/>
            <a:r>
              <a:rPr sz="1600" dirty="0"/>
              <a:t>Защитил кандидатскую диссертацию по методике преподавания литературы. Читал спецкурс по организации художеств. восприятия уч. мат-ла. Основатель научного направления, условно называемого эстодидактикой (организация эстетического восприятия литературы на школьных уроках). Автор учебника по методике преподавания литературы «Учет и оценка знаний». Опубликовал более 50 научных работ в Москве («Литература в школе»), Ленинграде, Болгарии.</a:t>
            </a:r>
            <a:endParaRPr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0600" y="1371600"/>
            <a:ext cx="3465513" cy="5033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Rectangle 2"/>
          <p:cNvSpPr txBox="1"/>
          <p:nvPr/>
        </p:nvSpPr>
        <p:spPr>
          <a:xfrm>
            <a:off x="465138" y="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Ветераны Великой Отечественной войны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Объект 7"/>
          <p:cNvSpPr>
            <a:spLocks noGrp="1"/>
          </p:cNvSpPr>
          <p:nvPr>
            <p:ph sz="half" idx="1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r>
              <a:rPr sz="1600" u="sng" dirty="0"/>
              <a:t>Иваницкий</a:t>
            </a:r>
            <a:r>
              <a:rPr sz="1600" dirty="0"/>
              <a:t> Василий Николаевич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Учитель истории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Участник ВОВ с 1941 по 1946гг  </a:t>
            </a:r>
            <a:endParaRPr sz="1600" dirty="0"/>
          </a:p>
          <a:p>
            <a:pPr eaLnBrk="1" hangingPunct="1">
              <a:buClrTx/>
              <a:buSzTx/>
              <a:buFontTx/>
            </a:pPr>
            <a:r>
              <a:rPr sz="1600" dirty="0"/>
              <a:t>Воевал топографом - Забайкальский военный округ, комиссар полковой школы Иркутского военно-политического училища, </a:t>
            </a:r>
            <a:endParaRPr sz="1600" dirty="0"/>
          </a:p>
          <a:p>
            <a:pPr eaLnBrk="1" hangingPunct="1">
              <a:buClrTx/>
              <a:buSzTx/>
              <a:buFontTx/>
            </a:pPr>
            <a:endParaRPr sz="1600" dirty="0"/>
          </a:p>
        </p:txBody>
      </p:sp>
      <p:sp>
        <p:nvSpPr>
          <p:cNvPr id="9221" name="Объект 9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p>
            <a:pPr eaLnBrk="1" hangingPunct="1">
              <a:buClrTx/>
              <a:buSzTx/>
              <a:buFontTx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dirty="0"/>
              <a:t>Иваницкий Василий Николаевич</a:t>
            </a:r>
            <a:endParaRPr dirty="0"/>
          </a:p>
        </p:txBody>
      </p:sp>
      <p:sp>
        <p:nvSpPr>
          <p:cNvPr id="10243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r>
              <a:rPr sz="1400" dirty="0"/>
              <a:t>Родился в декабре 1918 г. в с. Половинном, Половинского района, Курганской области.</a:t>
            </a:r>
            <a:endParaRPr sz="1400" dirty="0"/>
          </a:p>
          <a:p>
            <a:pPr eaLnBrk="1" hangingPunct="1"/>
            <a:r>
              <a:rPr sz="1400" dirty="0"/>
              <a:t>В 1940 году, получив диплом после окончания Челябинского пединститута, год работал учителем истории в родном селе.</a:t>
            </a:r>
            <a:endParaRPr sz="1400" dirty="0"/>
          </a:p>
          <a:p>
            <a:pPr eaLnBrk="1" hangingPunct="1"/>
            <a:r>
              <a:rPr sz="1400" dirty="0"/>
              <a:t>Пять лет (июль 1941г - июль 1946г) находился в рядах Красной армии и прошёл путь от рядового до офицера – командира артиллерийского взвода. Начал служить в Забайкалье  у стыка трёх границ - Монголии, Манчжурии СССР (станция Харанор).</a:t>
            </a:r>
            <a:endParaRPr sz="1400" dirty="0"/>
          </a:p>
          <a:p>
            <a:pPr eaLnBrk="1" hangingPunct="1"/>
            <a:r>
              <a:rPr sz="1400" dirty="0"/>
              <a:t>Как член партии был направлен на учёбу в военно-политическое училище г. Иркутска. В связи с отменой института военных комиссаров, училище было закрыто, был переведен в Ростовское артиллерийское училище, где получив офицерское звание, направлен в особую бригаду прорыва первого Белорусского фронта.</a:t>
            </a:r>
            <a:endParaRPr sz="1400" dirty="0"/>
          </a:p>
          <a:p>
            <a:pPr eaLnBrk="1" hangingPunct="1"/>
            <a:r>
              <a:rPr sz="1400" dirty="0"/>
              <a:t>Войну закончил в районе ж/д. станции «Коло» (За Варшавой в 255 км от Берлина.).</a:t>
            </a:r>
            <a:endParaRPr sz="1400" dirty="0"/>
          </a:p>
          <a:p>
            <a:pPr eaLnBrk="1" hangingPunct="1"/>
            <a:r>
              <a:rPr sz="1400" dirty="0"/>
              <a:t>После демобилизации вернулся на Урал и до 80 лет работал в различных должностях: секретарь Обкома Комсомола по пропаганде и агитации, завуч, директор школы № 10, зам. зав. ГорОНО  г. Челябинска, зам. зав. отделом пропаганды и агитации Челябинского ГК КПСС, заведующий Челябинским ГорОНО (1965г-1982г), зав. сектора строительства и материально-технического снабжения Челяб. ОблОНО (1982-1998г). Но независимо от должности, оставался по совместительству учителем в школе или лектором в вузовской аудитории. </a:t>
            </a:r>
            <a:endParaRPr sz="1400" dirty="0"/>
          </a:p>
          <a:p>
            <a:pPr eaLnBrk="1" hangingPunct="1"/>
            <a:endParaRPr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9 мая_07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800000"/>
      </a:hlink>
      <a:folHlink>
        <a:srgbClr val="FFCC99"/>
      </a:folHlink>
    </a:clrScheme>
    <a:fontScheme name="">
      <a:majorFont>
        <a:latin typeface="Times New Roman"/>
        <a:ea typeface="Times New Roman"/>
        <a:cs typeface=""/>
      </a:majorFont>
      <a:minorFont>
        <a:latin typeface="Times New Roman"/>
        <a:ea typeface="Times New Rom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 мая_07</Template>
  <TotalTime>0</TotalTime>
  <Words>13265</Words>
  <Application>WPS Presentation</Application>
  <PresentationFormat>Экран</PresentationFormat>
  <Paragraphs>169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Segoe Print</vt:lpstr>
      <vt:lpstr>9 мая_07</vt:lpstr>
      <vt:lpstr>Книга Памяти</vt:lpstr>
      <vt:lpstr>PowerPoint 演示文稿</vt:lpstr>
      <vt:lpstr>Александров Анатолий Иванович </vt:lpstr>
      <vt:lpstr>Ветераны Великой  Отечественной войны.</vt:lpstr>
      <vt:lpstr>Тушев Михаил Николаевич</vt:lpstr>
      <vt:lpstr>PowerPoint 演示文稿</vt:lpstr>
      <vt:lpstr>Брандесов Рид Фёдорович</vt:lpstr>
      <vt:lpstr>PowerPoint 演示文稿</vt:lpstr>
      <vt:lpstr>Иваницкий Василий Николаевич</vt:lpstr>
      <vt:lpstr>PowerPoint 演示文稿</vt:lpstr>
      <vt:lpstr>Вальтер Михаил Михайлович</vt:lpstr>
      <vt:lpstr>PowerPoint 演示文稿</vt:lpstr>
      <vt:lpstr>Мурзина Лидия Павловна</vt:lpstr>
      <vt:lpstr>PowerPoint 演示文稿</vt:lpstr>
      <vt:lpstr>Никифорова Тамара Константиновна</vt:lpstr>
      <vt:lpstr>PowerPoint 演示文稿</vt:lpstr>
      <vt:lpstr>Санпитер Людмила Семёновна</vt:lpstr>
      <vt:lpstr>PowerPoint 演示文稿</vt:lpstr>
      <vt:lpstr>Леванидов Лев Яковлевич </vt:lpstr>
      <vt:lpstr>Ветераны Великой  Отечественной войны.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16rin</cp:lastModifiedBy>
  <cp:revision>10</cp:revision>
  <dcterms:created xsi:type="dcterms:W3CDTF">2013-03-14T01:24:00Z</dcterms:created>
  <dcterms:modified xsi:type="dcterms:W3CDTF">2020-05-20T04:08:42Z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