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27" r:id="rId4"/>
  </p:sldMasterIdLst>
  <p:sldIdLst>
    <p:sldId id="256" r:id="rId5"/>
    <p:sldId id="260" r:id="rId6"/>
    <p:sldId id="257" r:id="rId7"/>
    <p:sldId id="259" r:id="rId8"/>
    <p:sldId id="263" r:id="rId9"/>
    <p:sldId id="275" r:id="rId10"/>
    <p:sldId id="262" r:id="rId11"/>
    <p:sldId id="276" r:id="rId12"/>
    <p:sldId id="264" r:id="rId13"/>
    <p:sldId id="267" r:id="rId14"/>
    <p:sldId id="268" r:id="rId15"/>
    <p:sldId id="265" r:id="rId16"/>
    <p:sldId id="269" r:id="rId17"/>
    <p:sldId id="273" r:id="rId18"/>
    <p:sldId id="272" r:id="rId19"/>
    <p:sldId id="271" r:id="rId20"/>
    <p:sldId id="270" r:id="rId21"/>
    <p:sldId id="277" r:id="rId22"/>
    <p:sldId id="278" r:id="rId23"/>
    <p:sldId id="266"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01" autoAdjust="0"/>
  </p:normalViewPr>
  <p:slideViewPr>
    <p:cSldViewPr>
      <p:cViewPr varScale="1">
        <p:scale>
          <a:sx n="110" d="100"/>
          <a:sy n="110" d="100"/>
        </p:scale>
        <p:origin x="164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29.03.2024</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7EAF463A-BC7C-46EE-9F1E-7F377CCA4891}" type="datetimeFigureOut">
              <a:rPr lang="en-US" smtClean="0">
                <a:solidFill>
                  <a:srgbClr val="575F6D"/>
                </a:solidFill>
              </a:rPr>
              <a:pPr/>
              <a:t>3/29/2024</a:t>
            </a:fld>
            <a:endParaRPr lang="en-US">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8781365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7EAF463A-BC7C-46EE-9F1E-7F377CCA4891}" type="datetimeFigureOut">
              <a:rPr lang="en-US" smtClean="0">
                <a:solidFill>
                  <a:srgbClr val="575F6D"/>
                </a:solidFill>
              </a:rPr>
              <a:pPr/>
              <a:t>3/29/2024</a:t>
            </a:fld>
            <a:endParaRPr lang="en-US">
              <a:solidFill>
                <a:srgbClr val="575F6D"/>
              </a:solidFill>
            </a:endParaRPr>
          </a:p>
        </p:txBody>
      </p:sp>
      <p:sp>
        <p:nvSpPr>
          <p:cNvPr id="9" name="Номер слайда 8"/>
          <p:cNvSpPr>
            <a:spLocks noGrp="1"/>
          </p:cNvSpPr>
          <p:nvPr>
            <p:ph type="sldNum" sz="quarter" idx="15"/>
          </p:nvPr>
        </p:nvSpPr>
        <p:spPr/>
        <p:txBody>
          <a:bodyPr rtlCol="0"/>
          <a:lstStyle/>
          <a:p>
            <a:fld id="{A483448D-3A78-4528-A469-B745A65DA480}" type="slidenum">
              <a:rPr lang="en-US" smtClean="0"/>
              <a:pPr/>
              <a:t>‹#›</a:t>
            </a:fld>
            <a:endParaRPr lang="en-US"/>
          </a:p>
        </p:txBody>
      </p:sp>
      <p:sp>
        <p:nvSpPr>
          <p:cNvPr id="10" name="Нижний колонтитул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704680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7EAF463A-BC7C-46EE-9F1E-7F377CCA4891}" type="datetimeFigureOut">
              <a:rPr lang="en-US" smtClean="0">
                <a:solidFill>
                  <a:srgbClr val="FFF39D"/>
                </a:solidFill>
              </a:rPr>
              <a:pPr/>
              <a:t>3/29/2024</a:t>
            </a:fld>
            <a:endParaRPr lang="en-US">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54371824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solidFill>
                  <a:srgbClr val="575F6D"/>
                </a:solidFill>
              </a:rPr>
              <a:pPr/>
              <a:t>3/29/2024</a:t>
            </a:fld>
            <a:endParaRPr lang="en-US">
              <a:solidFill>
                <a:srgbClr val="575F6D"/>
              </a:solidFill>
            </a:endParaRPr>
          </a:p>
        </p:txBody>
      </p:sp>
      <p:sp>
        <p:nvSpPr>
          <p:cNvPr id="6" name="Нижний колонтитул 5"/>
          <p:cNvSpPr>
            <a:spLocks noGrp="1"/>
          </p:cNvSpPr>
          <p:nvPr>
            <p:ph type="ftr" sz="quarter" idx="11"/>
          </p:nvPr>
        </p:nvSpPr>
        <p:spPr/>
        <p:txBody>
          <a:bodyPr/>
          <a:lstStyle/>
          <a:p>
            <a:endParaRPr lang="en-US">
              <a:solidFill>
                <a:srgbClr val="575F6D"/>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165305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solidFill>
                  <a:srgbClr val="575F6D"/>
                </a:solidFill>
              </a:rPr>
              <a:pPr/>
              <a:t>3/29/2024</a:t>
            </a:fld>
            <a:endParaRPr lang="en-US">
              <a:solidFill>
                <a:srgbClr val="575F6D"/>
              </a:solidFill>
            </a:endParaRPr>
          </a:p>
        </p:txBody>
      </p:sp>
      <p:sp>
        <p:nvSpPr>
          <p:cNvPr id="8" name="Нижний колонтитул 7"/>
          <p:cNvSpPr>
            <a:spLocks noGrp="1"/>
          </p:cNvSpPr>
          <p:nvPr>
            <p:ph type="ftr" sz="quarter" idx="11"/>
          </p:nvPr>
        </p:nvSpPr>
        <p:spPr/>
        <p:txBody>
          <a:bodyPr/>
          <a:lstStyle/>
          <a:p>
            <a:endParaRPr lang="en-US">
              <a:solidFill>
                <a:srgbClr val="575F6D"/>
              </a:solidFill>
            </a:endParaRPr>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3351669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7EAF463A-BC7C-46EE-9F1E-7F377CCA4891}" type="datetimeFigureOut">
              <a:rPr lang="en-US" smtClean="0">
                <a:solidFill>
                  <a:srgbClr val="575F6D"/>
                </a:solidFill>
              </a:rPr>
              <a:pPr/>
              <a:t>3/29/2024</a:t>
            </a:fld>
            <a:endParaRPr lang="en-US">
              <a:solidFill>
                <a:srgbClr val="575F6D"/>
              </a:solidFill>
            </a:endParaRPr>
          </a:p>
        </p:txBody>
      </p:sp>
      <p:sp>
        <p:nvSpPr>
          <p:cNvPr id="7" name="Номер слайда 6"/>
          <p:cNvSpPr>
            <a:spLocks noGrp="1"/>
          </p:cNvSpPr>
          <p:nvPr>
            <p:ph type="sldNum" sz="quarter" idx="11"/>
          </p:nvPr>
        </p:nvSpPr>
        <p:spPr/>
        <p:txBody>
          <a:bodyPr rtlCol="0"/>
          <a:lstStyle/>
          <a:p>
            <a:fld id="{A483448D-3A78-4528-A469-B745A65DA480}" type="slidenum">
              <a:rPr lang="en-US" smtClean="0"/>
              <a:pPr/>
              <a:t>‹#›</a:t>
            </a:fld>
            <a:endParaRPr lang="en-US"/>
          </a:p>
        </p:txBody>
      </p:sp>
      <p:sp>
        <p:nvSpPr>
          <p:cNvPr id="8" name="Нижний колонтитул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780187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solidFill>
                  <a:srgbClr val="575F6D"/>
                </a:solidFill>
              </a:rPr>
              <a:pPr/>
              <a:t>3/29/2024</a:t>
            </a:fld>
            <a:endParaRPr lang="en-US">
              <a:solidFill>
                <a:srgbClr val="575F6D"/>
              </a:solidFill>
            </a:endParaRPr>
          </a:p>
        </p:txBody>
      </p:sp>
      <p:sp>
        <p:nvSpPr>
          <p:cNvPr id="3" name="Нижний колонтитул 2"/>
          <p:cNvSpPr>
            <a:spLocks noGrp="1"/>
          </p:cNvSpPr>
          <p:nvPr>
            <p:ph type="ftr" sz="quarter" idx="11"/>
          </p:nvPr>
        </p:nvSpPr>
        <p:spPr/>
        <p:txBody>
          <a:bodyPr/>
          <a:lstStyle/>
          <a:p>
            <a:endParaRPr lang="en-US">
              <a:solidFill>
                <a:srgbClr val="575F6D"/>
              </a:solidFill>
            </a:endParaRPr>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984891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7EAF463A-BC7C-46EE-9F1E-7F377CCA4891}" type="datetimeFigureOut">
              <a:rPr lang="en-US" smtClean="0">
                <a:solidFill>
                  <a:srgbClr val="575F6D"/>
                </a:solidFill>
              </a:rPr>
              <a:pPr/>
              <a:t>3/29/2024</a:t>
            </a:fld>
            <a:endParaRPr lang="en-US">
              <a:solidFill>
                <a:srgbClr val="575F6D"/>
              </a:solidFill>
            </a:endParaRPr>
          </a:p>
        </p:txBody>
      </p:sp>
      <p:sp>
        <p:nvSpPr>
          <p:cNvPr id="22" name="Номер слайда 21"/>
          <p:cNvSpPr>
            <a:spLocks noGrp="1"/>
          </p:cNvSpPr>
          <p:nvPr>
            <p:ph type="sldNum" sz="quarter" idx="15"/>
          </p:nvPr>
        </p:nvSpPr>
        <p:spPr/>
        <p:txBody>
          <a:bodyPr rtlCol="0"/>
          <a:lstStyle/>
          <a:p>
            <a:fld id="{A483448D-3A78-4528-A469-B745A65DA480}" type="slidenum">
              <a:rPr lang="en-US" smtClean="0"/>
              <a:pPr/>
              <a:t>‹#›</a:t>
            </a:fld>
            <a:endParaRPr lang="en-US"/>
          </a:p>
        </p:txBody>
      </p:sp>
      <p:sp>
        <p:nvSpPr>
          <p:cNvPr id="23" name="Нижний колонтитул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78999970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t>29.03.2024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7EAF463A-BC7C-46EE-9F1E-7F377CCA4891}" type="datetimeFigureOut">
              <a:rPr lang="en-US" smtClean="0">
                <a:solidFill>
                  <a:srgbClr val="575F6D"/>
                </a:solidFill>
              </a:rPr>
              <a:pPr/>
              <a:t>3/29/2024</a:t>
            </a:fld>
            <a:endParaRPr lang="en-US">
              <a:solidFill>
                <a:srgbClr val="575F6D"/>
              </a:solidFill>
            </a:endParaRPr>
          </a:p>
        </p:txBody>
      </p:sp>
      <p:sp>
        <p:nvSpPr>
          <p:cNvPr id="18" name="Номер слайда 17"/>
          <p:cNvSpPr>
            <a:spLocks noGrp="1"/>
          </p:cNvSpPr>
          <p:nvPr>
            <p:ph type="sldNum" sz="quarter" idx="11"/>
          </p:nvPr>
        </p:nvSpPr>
        <p:spPr/>
        <p:txBody>
          <a:bodyPr rtlCol="0"/>
          <a:lstStyle/>
          <a:p>
            <a:fld id="{A483448D-3A78-4528-A469-B745A65DA480}" type="slidenum">
              <a:rPr lang="en-US" smtClean="0"/>
              <a:pPr/>
              <a:t>‹#›</a:t>
            </a:fld>
            <a:endParaRPr lang="en-US"/>
          </a:p>
        </p:txBody>
      </p:sp>
      <p:sp>
        <p:nvSpPr>
          <p:cNvPr id="21" name="Нижний колонтитул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642485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575F6D"/>
                </a:solidFill>
              </a:rPr>
              <a:pPr/>
              <a:t>3/29/2024</a:t>
            </a:fld>
            <a:endParaRPr lang="en-US">
              <a:solidFill>
                <a:srgbClr val="575F6D"/>
              </a:solidFill>
            </a:endParaRPr>
          </a:p>
        </p:txBody>
      </p:sp>
      <p:sp>
        <p:nvSpPr>
          <p:cNvPr id="5" name="Нижний колонтитул 4"/>
          <p:cNvSpPr>
            <a:spLocks noGrp="1"/>
          </p:cNvSpPr>
          <p:nvPr>
            <p:ph type="ftr" sz="quarter" idx="11"/>
          </p:nvPr>
        </p:nvSpPr>
        <p:spPr/>
        <p:txBody>
          <a:bodyPr/>
          <a:lstStyle/>
          <a:p>
            <a:endParaRPr lang="en-US">
              <a:solidFill>
                <a:srgbClr val="575F6D"/>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878044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575F6D"/>
                </a:solidFill>
              </a:rPr>
              <a:pPr/>
              <a:t>3/29/2024</a:t>
            </a:fld>
            <a:endParaRPr lang="en-US">
              <a:solidFill>
                <a:srgbClr val="575F6D"/>
              </a:solidFill>
            </a:endParaRPr>
          </a:p>
        </p:txBody>
      </p:sp>
      <p:sp>
        <p:nvSpPr>
          <p:cNvPr id="5" name="Нижний колонтитул 4"/>
          <p:cNvSpPr>
            <a:spLocks noGrp="1"/>
          </p:cNvSpPr>
          <p:nvPr>
            <p:ph type="ftr" sz="quarter" idx="11"/>
          </p:nvPr>
        </p:nvSpPr>
        <p:spPr/>
        <p:txBody>
          <a:bodyPr/>
          <a:lstStyle/>
          <a:p>
            <a:endParaRPr lang="en-US">
              <a:solidFill>
                <a:srgbClr val="575F6D"/>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614579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7EAF463A-BC7C-46EE-9F1E-7F377CCA4891}" type="datetimeFigureOut">
              <a:rPr lang="en-US" smtClean="0">
                <a:solidFill>
                  <a:srgbClr val="575F6D"/>
                </a:solidFill>
              </a:rPr>
              <a:pPr/>
              <a:t>3/29/2024</a:t>
            </a:fld>
            <a:endParaRPr lang="en-US">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39425013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7EAF463A-BC7C-46EE-9F1E-7F377CCA4891}" type="datetimeFigureOut">
              <a:rPr lang="en-US" smtClean="0">
                <a:solidFill>
                  <a:srgbClr val="575F6D"/>
                </a:solidFill>
              </a:rPr>
              <a:pPr/>
              <a:t>3/29/2024</a:t>
            </a:fld>
            <a:endParaRPr lang="en-US">
              <a:solidFill>
                <a:srgbClr val="575F6D"/>
              </a:solidFill>
            </a:endParaRPr>
          </a:p>
        </p:txBody>
      </p:sp>
      <p:sp>
        <p:nvSpPr>
          <p:cNvPr id="9" name="Номер слайда 8"/>
          <p:cNvSpPr>
            <a:spLocks noGrp="1"/>
          </p:cNvSpPr>
          <p:nvPr>
            <p:ph type="sldNum" sz="quarter" idx="15"/>
          </p:nvPr>
        </p:nvSpPr>
        <p:spPr/>
        <p:txBody>
          <a:bodyPr rtlCol="0"/>
          <a:lstStyle/>
          <a:p>
            <a:fld id="{A483448D-3A78-4528-A469-B745A65DA480}" type="slidenum">
              <a:rPr lang="en-US" smtClean="0"/>
              <a:pPr/>
              <a:t>‹#›</a:t>
            </a:fld>
            <a:endParaRPr lang="en-US"/>
          </a:p>
        </p:txBody>
      </p:sp>
      <p:sp>
        <p:nvSpPr>
          <p:cNvPr id="10" name="Нижний колонтитул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794636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7EAF463A-BC7C-46EE-9F1E-7F377CCA4891}" type="datetimeFigureOut">
              <a:rPr lang="en-US" smtClean="0">
                <a:solidFill>
                  <a:srgbClr val="FFF39D"/>
                </a:solidFill>
              </a:rPr>
              <a:pPr/>
              <a:t>3/29/2024</a:t>
            </a:fld>
            <a:endParaRPr lang="en-US">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54793760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solidFill>
                  <a:srgbClr val="575F6D"/>
                </a:solidFill>
              </a:rPr>
              <a:pPr/>
              <a:t>3/29/2024</a:t>
            </a:fld>
            <a:endParaRPr lang="en-US">
              <a:solidFill>
                <a:srgbClr val="575F6D"/>
              </a:solidFill>
            </a:endParaRPr>
          </a:p>
        </p:txBody>
      </p:sp>
      <p:sp>
        <p:nvSpPr>
          <p:cNvPr id="6" name="Нижний колонтитул 5"/>
          <p:cNvSpPr>
            <a:spLocks noGrp="1"/>
          </p:cNvSpPr>
          <p:nvPr>
            <p:ph type="ftr" sz="quarter" idx="11"/>
          </p:nvPr>
        </p:nvSpPr>
        <p:spPr/>
        <p:txBody>
          <a:bodyPr/>
          <a:lstStyle/>
          <a:p>
            <a:endParaRPr lang="en-US">
              <a:solidFill>
                <a:srgbClr val="575F6D"/>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1189999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solidFill>
                  <a:srgbClr val="575F6D"/>
                </a:solidFill>
              </a:rPr>
              <a:pPr/>
              <a:t>3/29/2024</a:t>
            </a:fld>
            <a:endParaRPr lang="en-US">
              <a:solidFill>
                <a:srgbClr val="575F6D"/>
              </a:solidFill>
            </a:endParaRPr>
          </a:p>
        </p:txBody>
      </p:sp>
      <p:sp>
        <p:nvSpPr>
          <p:cNvPr id="8" name="Нижний колонтитул 7"/>
          <p:cNvSpPr>
            <a:spLocks noGrp="1"/>
          </p:cNvSpPr>
          <p:nvPr>
            <p:ph type="ftr" sz="quarter" idx="11"/>
          </p:nvPr>
        </p:nvSpPr>
        <p:spPr/>
        <p:txBody>
          <a:bodyPr/>
          <a:lstStyle/>
          <a:p>
            <a:endParaRPr lang="en-US">
              <a:solidFill>
                <a:srgbClr val="575F6D"/>
              </a:solidFill>
            </a:endParaRPr>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1248712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7EAF463A-BC7C-46EE-9F1E-7F377CCA4891}" type="datetimeFigureOut">
              <a:rPr lang="en-US" smtClean="0">
                <a:solidFill>
                  <a:srgbClr val="575F6D"/>
                </a:solidFill>
              </a:rPr>
              <a:pPr/>
              <a:t>3/29/2024</a:t>
            </a:fld>
            <a:endParaRPr lang="en-US">
              <a:solidFill>
                <a:srgbClr val="575F6D"/>
              </a:solidFill>
            </a:endParaRPr>
          </a:p>
        </p:txBody>
      </p:sp>
      <p:sp>
        <p:nvSpPr>
          <p:cNvPr id="7" name="Номер слайда 6"/>
          <p:cNvSpPr>
            <a:spLocks noGrp="1"/>
          </p:cNvSpPr>
          <p:nvPr>
            <p:ph type="sldNum" sz="quarter" idx="11"/>
          </p:nvPr>
        </p:nvSpPr>
        <p:spPr/>
        <p:txBody>
          <a:bodyPr rtlCol="0"/>
          <a:lstStyle/>
          <a:p>
            <a:fld id="{A483448D-3A78-4528-A469-B745A65DA480}" type="slidenum">
              <a:rPr lang="en-US" smtClean="0"/>
              <a:pPr/>
              <a:t>‹#›</a:t>
            </a:fld>
            <a:endParaRPr lang="en-US"/>
          </a:p>
        </p:txBody>
      </p:sp>
      <p:sp>
        <p:nvSpPr>
          <p:cNvPr id="8" name="Нижний колонтитул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259341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solidFill>
                  <a:srgbClr val="575F6D"/>
                </a:solidFill>
              </a:rPr>
              <a:pPr/>
              <a:t>3/29/2024</a:t>
            </a:fld>
            <a:endParaRPr lang="en-US">
              <a:solidFill>
                <a:srgbClr val="575F6D"/>
              </a:solidFill>
            </a:endParaRPr>
          </a:p>
        </p:txBody>
      </p:sp>
      <p:sp>
        <p:nvSpPr>
          <p:cNvPr id="3" name="Нижний колонтитул 2"/>
          <p:cNvSpPr>
            <a:spLocks noGrp="1"/>
          </p:cNvSpPr>
          <p:nvPr>
            <p:ph type="ftr" sz="quarter" idx="11"/>
          </p:nvPr>
        </p:nvSpPr>
        <p:spPr/>
        <p:txBody>
          <a:bodyPr/>
          <a:lstStyle/>
          <a:p>
            <a:endParaRPr lang="en-US">
              <a:solidFill>
                <a:srgbClr val="575F6D"/>
              </a:solidFill>
            </a:endParaRPr>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97905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2"/>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5"/>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29.03.2024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7EAF463A-BC7C-46EE-9F1E-7F377CCA4891}" type="datetimeFigureOut">
              <a:rPr lang="en-US" smtClean="0">
                <a:solidFill>
                  <a:srgbClr val="575F6D"/>
                </a:solidFill>
              </a:rPr>
              <a:pPr/>
              <a:t>3/29/2024</a:t>
            </a:fld>
            <a:endParaRPr lang="en-US">
              <a:solidFill>
                <a:srgbClr val="575F6D"/>
              </a:solidFill>
            </a:endParaRPr>
          </a:p>
        </p:txBody>
      </p:sp>
      <p:sp>
        <p:nvSpPr>
          <p:cNvPr id="22" name="Номер слайда 21"/>
          <p:cNvSpPr>
            <a:spLocks noGrp="1"/>
          </p:cNvSpPr>
          <p:nvPr>
            <p:ph type="sldNum" sz="quarter" idx="15"/>
          </p:nvPr>
        </p:nvSpPr>
        <p:spPr/>
        <p:txBody>
          <a:bodyPr rtlCol="0"/>
          <a:lstStyle/>
          <a:p>
            <a:fld id="{A483448D-3A78-4528-A469-B745A65DA480}" type="slidenum">
              <a:rPr lang="en-US" smtClean="0"/>
              <a:pPr/>
              <a:t>‹#›</a:t>
            </a:fld>
            <a:endParaRPr lang="en-US"/>
          </a:p>
        </p:txBody>
      </p:sp>
      <p:sp>
        <p:nvSpPr>
          <p:cNvPr id="23" name="Нижний колонтитул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79572002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7EAF463A-BC7C-46EE-9F1E-7F377CCA4891}" type="datetimeFigureOut">
              <a:rPr lang="en-US" smtClean="0">
                <a:solidFill>
                  <a:srgbClr val="575F6D"/>
                </a:solidFill>
              </a:rPr>
              <a:pPr/>
              <a:t>3/29/2024</a:t>
            </a:fld>
            <a:endParaRPr lang="en-US">
              <a:solidFill>
                <a:srgbClr val="575F6D"/>
              </a:solidFill>
            </a:endParaRPr>
          </a:p>
        </p:txBody>
      </p:sp>
      <p:sp>
        <p:nvSpPr>
          <p:cNvPr id="18" name="Номер слайда 17"/>
          <p:cNvSpPr>
            <a:spLocks noGrp="1"/>
          </p:cNvSpPr>
          <p:nvPr>
            <p:ph type="sldNum" sz="quarter" idx="11"/>
          </p:nvPr>
        </p:nvSpPr>
        <p:spPr/>
        <p:txBody>
          <a:bodyPr rtlCol="0"/>
          <a:lstStyle/>
          <a:p>
            <a:fld id="{A483448D-3A78-4528-A469-B745A65DA480}" type="slidenum">
              <a:rPr lang="en-US" smtClean="0"/>
              <a:pPr/>
              <a:t>‹#›</a:t>
            </a:fld>
            <a:endParaRPr lang="en-US"/>
          </a:p>
        </p:txBody>
      </p:sp>
      <p:sp>
        <p:nvSpPr>
          <p:cNvPr id="21" name="Нижний колонтитул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714914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575F6D"/>
                </a:solidFill>
              </a:rPr>
              <a:pPr/>
              <a:t>3/29/2024</a:t>
            </a:fld>
            <a:endParaRPr lang="en-US">
              <a:solidFill>
                <a:srgbClr val="575F6D"/>
              </a:solidFill>
            </a:endParaRPr>
          </a:p>
        </p:txBody>
      </p:sp>
      <p:sp>
        <p:nvSpPr>
          <p:cNvPr id="5" name="Нижний колонтитул 4"/>
          <p:cNvSpPr>
            <a:spLocks noGrp="1"/>
          </p:cNvSpPr>
          <p:nvPr>
            <p:ph type="ftr" sz="quarter" idx="11"/>
          </p:nvPr>
        </p:nvSpPr>
        <p:spPr/>
        <p:txBody>
          <a:bodyPr/>
          <a:lstStyle/>
          <a:p>
            <a:endParaRPr lang="en-US">
              <a:solidFill>
                <a:srgbClr val="575F6D"/>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541923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575F6D"/>
                </a:solidFill>
              </a:rPr>
              <a:pPr/>
              <a:t>3/29/2024</a:t>
            </a:fld>
            <a:endParaRPr lang="en-US">
              <a:solidFill>
                <a:srgbClr val="575F6D"/>
              </a:solidFill>
            </a:endParaRPr>
          </a:p>
        </p:txBody>
      </p:sp>
      <p:sp>
        <p:nvSpPr>
          <p:cNvPr id="5" name="Нижний колонтитул 4"/>
          <p:cNvSpPr>
            <a:spLocks noGrp="1"/>
          </p:cNvSpPr>
          <p:nvPr>
            <p:ph type="ftr" sz="quarter" idx="11"/>
          </p:nvPr>
        </p:nvSpPr>
        <p:spPr/>
        <p:txBody>
          <a:bodyPr/>
          <a:lstStyle/>
          <a:p>
            <a:endParaRPr lang="en-US">
              <a:solidFill>
                <a:srgbClr val="575F6D"/>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048674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2" name="Freeform 11"/>
          <p:cNvSpPr/>
          <p:nvPr/>
        </p:nvSpPr>
        <p:spPr>
          <a:xfrm>
            <a:off x="-11907" y="1"/>
            <a:ext cx="8762858"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8"/>
            <a:ext cx="8496943"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68401" y="662656"/>
            <a:ext cx="7316390" cy="2766528"/>
          </a:xfrm>
        </p:spPr>
        <p:txBody>
          <a:bodyPr anchor="b">
            <a:normAutofit/>
          </a:bodyPr>
          <a:lstStyle>
            <a:lvl1pPr algn="r">
              <a:defRPr sz="8000"/>
            </a:lvl1pPr>
          </a:lstStyle>
          <a:p>
            <a:r>
              <a:rPr lang="ru-RU"/>
              <a:t>Образец заголовка</a:t>
            </a:r>
            <a:endParaRPr lang="en-US" dirty="0"/>
          </a:p>
        </p:txBody>
      </p:sp>
      <p:sp>
        <p:nvSpPr>
          <p:cNvPr id="3" name="Subtitle 2"/>
          <p:cNvSpPr>
            <a:spLocks noGrp="1"/>
          </p:cNvSpPr>
          <p:nvPr>
            <p:ph type="subTitle" idx="1"/>
          </p:nvPr>
        </p:nvSpPr>
        <p:spPr>
          <a:xfrm rot="21420000">
            <a:off x="737297" y="3505210"/>
            <a:ext cx="7316390"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rot="21420000">
            <a:off x="3711406" y="4578463"/>
            <a:ext cx="4607740" cy="1163112"/>
          </a:xfrm>
        </p:spPr>
        <p:txBody>
          <a:bodyPr/>
          <a:lstStyle>
            <a:lvl1pPr algn="ctr">
              <a:defRPr sz="5400">
                <a:solidFill>
                  <a:schemeClr val="accent1">
                    <a:lumMod val="50000"/>
                  </a:schemeClr>
                </a:solidFill>
              </a:defRPr>
            </a:lvl1pPr>
          </a:lstStyle>
          <a:p>
            <a:fld id="{F7AFFB9B-9FB8-469E-96F9-4D32314110B6}" type="datetimeFigureOut">
              <a:rPr lang="en-US" dirty="0">
                <a:solidFill>
                  <a:srgbClr val="B80E0F">
                    <a:lumMod val="50000"/>
                  </a:srgbClr>
                </a:solidFill>
              </a:rPr>
              <a:pPr/>
              <a:t>3/29/2024</a:t>
            </a:fld>
            <a:endParaRPr lang="en-US" dirty="0">
              <a:solidFill>
                <a:srgbClr val="B80E0F">
                  <a:lumMod val="50000"/>
                </a:srgbClr>
              </a:solidFill>
            </a:endParaRPr>
          </a:p>
        </p:txBody>
      </p:sp>
      <p:sp>
        <p:nvSpPr>
          <p:cNvPr id="5" name="Footer Placeholder 4"/>
          <p:cNvSpPr>
            <a:spLocks noGrp="1"/>
          </p:cNvSpPr>
          <p:nvPr>
            <p:ph type="ftr" sz="quarter" idx="11"/>
          </p:nvPr>
        </p:nvSpPr>
        <p:spPr>
          <a:xfrm rot="21420000">
            <a:off x="-4170" y="4883024"/>
            <a:ext cx="3035429" cy="1195538"/>
          </a:xfrm>
        </p:spPr>
        <p:txBody>
          <a:bodyPr vert="horz" lIns="91440" tIns="45720" rIns="91440" bIns="45720" rtlCol="0" anchor="ctr"/>
          <a:lstStyle>
            <a:lvl1pPr algn="r">
              <a:defRPr lang="en-US" sz="5400" dirty="0"/>
            </a:lvl1pPr>
          </a:lstStyle>
          <a:p>
            <a:endParaRPr>
              <a:solidFill>
                <a:srgbClr val="B80E0F">
                  <a:lumMod val="50000"/>
                </a:srgbClr>
              </a:solidFill>
            </a:endParaRPr>
          </a:p>
        </p:txBody>
      </p:sp>
      <p:sp>
        <p:nvSpPr>
          <p:cNvPr id="6" name="Slide Number Placeholder 5"/>
          <p:cNvSpPr>
            <a:spLocks noGrp="1"/>
          </p:cNvSpPr>
          <p:nvPr>
            <p:ph type="sldNum" sz="quarter" idx="12"/>
          </p:nvPr>
        </p:nvSpPr>
        <p:spPr>
          <a:xfrm rot="21420000">
            <a:off x="7388818" y="3832648"/>
            <a:ext cx="680390" cy="498470"/>
          </a:xfrm>
        </p:spPr>
        <p:txBody>
          <a:bodyPr/>
          <a:lstStyle>
            <a:lvl1pPr>
              <a:defRPr sz="2400">
                <a:solidFill>
                  <a:schemeClr val="tx1">
                    <a:lumMod val="75000"/>
                    <a:lumOff val="25000"/>
                  </a:schemeClr>
                </a:solidFill>
              </a:defRPr>
            </a:lvl1pPr>
          </a:lstStyle>
          <a:p>
            <a:fld id="{6D22F896-40B5-4ADD-8801-0D06FADFA095}" type="slidenum">
              <a:rPr lang="en-US" dirty="0">
                <a:solidFill>
                  <a:prstClr val="black">
                    <a:lumMod val="75000"/>
                    <a:lumOff val="25000"/>
                  </a:prstClr>
                </a:solidFill>
              </a:rPr>
              <a:pPr/>
              <a:t>‹#›</a:t>
            </a:fld>
            <a:endParaRPr lang="en-US" dirty="0">
              <a:solidFill>
                <a:prstClr val="black">
                  <a:lumMod val="75000"/>
                  <a:lumOff val="25000"/>
                </a:prstClr>
              </a:solidFill>
            </a:endParaRPr>
          </a:p>
        </p:txBody>
      </p:sp>
      <p:sp>
        <p:nvSpPr>
          <p:cNvPr id="25" name="5-Point Star 24"/>
          <p:cNvSpPr/>
          <p:nvPr/>
        </p:nvSpPr>
        <p:spPr>
          <a:xfrm rot="21420000">
            <a:off x="3166039"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3408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solidFill>
                  <a:srgbClr val="B80E0F">
                    <a:lumMod val="50000"/>
                  </a:srgbClr>
                </a:solidFill>
              </a:rPr>
              <a:pPr/>
              <a:t>3/29/2024</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297092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ru-RU"/>
              <a:t>Образец заголовка</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7F47CF-67C9-420C-80A5-E2069FF0C2DF}" type="datetimeFigureOut">
              <a:rPr lang="en-US" dirty="0">
                <a:solidFill>
                  <a:srgbClr val="B80E0F">
                    <a:lumMod val="50000"/>
                  </a:srgbClr>
                </a:solidFill>
              </a:rPr>
              <a:pPr/>
              <a:t>3/29/2024</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2999241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solidFill>
                  <a:srgbClr val="B80E0F">
                    <a:lumMod val="50000"/>
                  </a:srgbClr>
                </a:solidFill>
              </a:rPr>
              <a:pPr/>
              <a:t>3/29/2024</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4053988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88767" y="2063396"/>
            <a:ext cx="3642119"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514352" y="2861733"/>
            <a:ext cx="3816534"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63644" y="2063396"/>
            <a:ext cx="364836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4495477" y="2861733"/>
            <a:ext cx="3816535"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solidFill>
                  <a:srgbClr val="B80E0F">
                    <a:lumMod val="50000"/>
                  </a:srgbClr>
                </a:solidFill>
              </a:rPr>
              <a:pPr/>
              <a:t>3/29/2024</a:t>
            </a:fld>
            <a:endParaRPr lang="en-US" dirty="0">
              <a:solidFill>
                <a:srgbClr val="B80E0F">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B80E0F">
                  <a:lumMod val="50000"/>
                </a:srgb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32145455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solidFill>
                  <a:srgbClr val="B80E0F">
                    <a:lumMod val="50000"/>
                  </a:srgbClr>
                </a:solidFill>
              </a:rPr>
              <a:pPr/>
              <a:t>3/29/2024</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278066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4C71EC6-210F-42DE-9C53-41977AD35B3D}" type="datetimeFigureOut">
              <a:rPr lang="ru-RU" smtClean="0"/>
              <a:t>29.03.2024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solidFill>
                  <a:srgbClr val="B80E0F">
                    <a:lumMod val="50000"/>
                  </a:srgbClr>
                </a:solidFill>
              </a:rPr>
              <a:pPr/>
              <a:t>3/29/2024</a:t>
            </a:fld>
            <a:endParaRPr lang="en-US" dirty="0">
              <a:solidFill>
                <a:srgbClr val="B80E0F">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B80E0F">
                  <a:lumMod val="50000"/>
                </a:srgb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3058011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ru-RU"/>
              <a:t>Образец заголовка</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0C3BFE2-83B7-4B0A-B9D3-AB28331082B3}" type="datetimeFigureOut">
              <a:rPr lang="en-US" dirty="0">
                <a:solidFill>
                  <a:srgbClr val="B80E0F">
                    <a:lumMod val="50000"/>
                  </a:srgbClr>
                </a:solidFill>
              </a:rPr>
              <a:pPr/>
              <a:t>3/29/2024</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1085527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0"/>
            <a:ext cx="4758977" cy="2023252"/>
          </a:xfrm>
        </p:spPr>
        <p:txBody>
          <a:bodyPr anchor="b">
            <a:normAutofit/>
          </a:bodyPr>
          <a:lstStyle>
            <a:lvl1pPr algn="ct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611771" y="1"/>
            <a:ext cx="2698610"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514351" y="2709053"/>
            <a:ext cx="4758976"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2EF78E3-FDA3-4D28-AAA2-0B81F349A39D}" type="datetimeFigureOut">
              <a:rPr lang="en-US" dirty="0">
                <a:solidFill>
                  <a:srgbClr val="B80E0F">
                    <a:lumMod val="50000"/>
                  </a:srgbClr>
                </a:solidFill>
              </a:rPr>
              <a:pPr/>
              <a:t>3/29/2024</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378670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41D2AC3-6A0B-4169-B1EA-E3AE8B351BDD}" type="datetimeFigureOut">
              <a:rPr lang="en-US" dirty="0">
                <a:solidFill>
                  <a:srgbClr val="B80E0F">
                    <a:lumMod val="50000"/>
                  </a:srgbClr>
                </a:solidFill>
              </a:rPr>
              <a:pPr/>
              <a:t>3/29/2024</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2884644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D4B9363-8B87-41B7-9F8E-64519CBB8F34}" type="datetimeFigureOut">
              <a:rPr lang="en-US" dirty="0">
                <a:solidFill>
                  <a:srgbClr val="B80E0F">
                    <a:lumMod val="50000"/>
                  </a:srgbClr>
                </a:solidFill>
              </a:rPr>
              <a:pPr/>
              <a:t>3/29/2024</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2680730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ru-RU"/>
              <a:t>Образец заголовка</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AEF5746-5284-4951-9F37-7AE924EDBCB7}" type="datetimeFigureOut">
              <a:rPr lang="en-US" dirty="0">
                <a:solidFill>
                  <a:srgbClr val="B80E0F">
                    <a:lumMod val="50000"/>
                  </a:srgbClr>
                </a:solidFill>
              </a:rPr>
              <a:pPr/>
              <a:t>3/29/2024</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
        <p:nvSpPr>
          <p:cNvPr id="13" name="TextBox 12"/>
          <p:cNvSpPr txBox="1"/>
          <p:nvPr/>
        </p:nvSpPr>
        <p:spPr>
          <a:xfrm>
            <a:off x="514351" y="89262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4" name="TextBox 13"/>
          <p:cNvSpPr txBox="1"/>
          <p:nvPr/>
        </p:nvSpPr>
        <p:spPr>
          <a:xfrm>
            <a:off x="7854812" y="292282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val="42931137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2398B29-7265-4A65-A2A4-6703C057B7C1}" type="datetimeFigureOut">
              <a:rPr lang="en-US" dirty="0">
                <a:solidFill>
                  <a:srgbClr val="B80E0F">
                    <a:lumMod val="50000"/>
                  </a:srgbClr>
                </a:solidFill>
              </a:rPr>
              <a:pPr/>
              <a:t>3/29/2024</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4234090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ru-RU"/>
              <a:t>Образец заголовка</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28FBA082-94DF-4C4B-A041-6624924AB0A8}" type="datetimeFigureOut">
              <a:rPr lang="en-US" dirty="0">
                <a:solidFill>
                  <a:srgbClr val="B80E0F">
                    <a:lumMod val="50000"/>
                  </a:srgbClr>
                </a:solidFill>
              </a:rPr>
              <a:pPr/>
              <a:t>3/29/2024</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19159354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ru-RU"/>
              <a:t>Образец заголовка</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3176999" y="4389286"/>
            <a:ext cx="2482596"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B27686C4-3AB5-4E0C-86CA-FB108C350AA9}" type="datetimeFigureOut">
              <a:rPr lang="en-US" dirty="0">
                <a:solidFill>
                  <a:srgbClr val="B80E0F">
                    <a:lumMod val="50000"/>
                  </a:srgbClr>
                </a:solidFill>
              </a:rPr>
              <a:pPr/>
              <a:t>3/29/2024</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3025419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solidFill>
                  <a:srgbClr val="B80E0F">
                    <a:lumMod val="50000"/>
                  </a:srgbClr>
                </a:solidFill>
              </a:rPr>
              <a:pPr/>
              <a:t>3/29/2024</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145047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1"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29.03.2024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50"/>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solidFill>
                  <a:srgbClr val="B80E0F">
                    <a:lumMod val="50000"/>
                  </a:srgbClr>
                </a:solidFill>
              </a:rPr>
              <a:pPr/>
              <a:t>3/29/2024</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260244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29.03.2024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29.03.2024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8"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8" y="273052"/>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8" y="2438402"/>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7"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7"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5.jp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2"/>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t>29.03.2024</a:t>
            </a:fld>
            <a:endParaRPr lang="ru-RU"/>
          </a:p>
        </p:txBody>
      </p:sp>
      <p:sp>
        <p:nvSpPr>
          <p:cNvPr id="5" name="Footer Placeholder 4"/>
          <p:cNvSpPr>
            <a:spLocks noGrp="1"/>
          </p:cNvSpPr>
          <p:nvPr>
            <p:ph type="ftr" sz="quarter" idx="3"/>
          </p:nvPr>
        </p:nvSpPr>
        <p:spPr>
          <a:xfrm>
            <a:off x="659165" y="6356352"/>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9" y="6356352"/>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a:p>
        </p:txBody>
      </p:sp>
      <p:sp>
        <p:nvSpPr>
          <p:cNvPr id="7" name="Oval 6"/>
          <p:cNvSpPr/>
          <p:nvPr/>
        </p:nvSpPr>
        <p:spPr>
          <a:xfrm>
            <a:off x="8457761"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2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EAF463A-BC7C-46EE-9F1E-7F377CCA4891}" type="datetimeFigureOut">
              <a:rPr lang="en-US" smtClean="0">
                <a:solidFill>
                  <a:srgbClr val="575F6D"/>
                </a:solidFill>
              </a:rPr>
              <a:pPr/>
              <a:t>3/29/2024</a:t>
            </a:fld>
            <a:endParaRPr lang="en-US">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83448D-3A78-4528-A469-B745A65DA480}" type="slidenum">
              <a:rPr lang="en-US" smtClean="0"/>
              <a:pPr/>
              <a:t>‹#›</a:t>
            </a:fld>
            <a:endParaRPr lang="en-US"/>
          </a:p>
        </p:txBody>
      </p:sp>
    </p:spTree>
    <p:extLst>
      <p:ext uri="{BB962C8B-B14F-4D97-AF65-F5344CB8AC3E}">
        <p14:creationId xmlns:p14="http://schemas.microsoft.com/office/powerpoint/2010/main" val="8691753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EAF463A-BC7C-46EE-9F1E-7F377CCA4891}" type="datetimeFigureOut">
              <a:rPr lang="en-US" smtClean="0">
                <a:solidFill>
                  <a:srgbClr val="575F6D"/>
                </a:solidFill>
              </a:rPr>
              <a:pPr/>
              <a:t>3/29/2024</a:t>
            </a:fld>
            <a:endParaRPr lang="en-US">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83448D-3A78-4528-A469-B745A65DA480}" type="slidenum">
              <a:rPr lang="en-US" smtClean="0"/>
              <a:pPr/>
              <a:t>‹#›</a:t>
            </a:fld>
            <a:endParaRPr lang="en-US"/>
          </a:p>
        </p:txBody>
      </p:sp>
    </p:spTree>
    <p:extLst>
      <p:ext uri="{BB962C8B-B14F-4D97-AF65-F5344CB8AC3E}">
        <p14:creationId xmlns:p14="http://schemas.microsoft.com/office/powerpoint/2010/main" val="38120054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ltGray">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pPr defTabSz="457200"/>
            <a:fld id="{C35BB1C6-BF8F-4481-8AB2-603A1C8A906A}" type="datetimeFigureOut">
              <a:rPr lang="en-US" dirty="0">
                <a:solidFill>
                  <a:srgbClr val="B80E0F">
                    <a:lumMod val="50000"/>
                  </a:srgbClr>
                </a:solidFill>
              </a:rPr>
              <a:pPr defTabSz="457200"/>
              <a:t>3/29/2024</a:t>
            </a:fld>
            <a:endParaRPr lang="en-US" dirty="0">
              <a:solidFill>
                <a:srgbClr val="B80E0F">
                  <a:lumMod val="50000"/>
                </a:srgbClr>
              </a:solidFill>
            </a:endParaRPr>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pPr defTabSz="457200"/>
            <a:endParaRPr lang="en-US" dirty="0">
              <a:solidFill>
                <a:srgbClr val="B80E0F">
                  <a:lumMod val="50000"/>
                </a:srgbClr>
              </a:solidFill>
            </a:endParaRP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pPr defTabSz="457200"/>
            <a:fld id="{6D22F896-40B5-4ADD-8801-0D06FADFA095}" type="slidenum">
              <a:rPr lang="en-US" dirty="0">
                <a:solidFill>
                  <a:srgbClr val="B80E0F">
                    <a:lumMod val="50000"/>
                  </a:srgbClr>
                </a:solidFill>
              </a:rPr>
              <a:pPr defTabSz="457200"/>
              <a:t>‹#›</a:t>
            </a:fld>
            <a:endParaRPr lang="en-US" dirty="0">
              <a:solidFill>
                <a:srgbClr val="B80E0F">
                  <a:lumMod val="50000"/>
                </a:srgbClr>
              </a:solidFill>
            </a:endParaRPr>
          </a:p>
        </p:txBody>
      </p:sp>
    </p:spTree>
    <p:extLst>
      <p:ext uri="{BB962C8B-B14F-4D97-AF65-F5344CB8AC3E}">
        <p14:creationId xmlns:p14="http://schemas.microsoft.com/office/powerpoint/2010/main" val="162309931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pics.livejournal.com/neofakty74/pic/0005wfst/" TargetMode="External"/><Relationship Id="rId2" Type="http://schemas.openxmlformats.org/officeDocument/2006/relationships/image" Target="../media/image50.jpeg"/><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package" Target="../embeddings/_________Microsoft_Word.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09603"/>
            <a:ext cx="7772400" cy="1883295"/>
          </a:xfrm>
        </p:spPr>
        <p:txBody>
          <a:bodyPr/>
          <a:lstStyle/>
          <a:p>
            <a:r>
              <a:rPr lang="ru-RU" sz="3600" dirty="0"/>
              <a:t>Школьный музей как центр исторического </a:t>
            </a:r>
            <a:r>
              <a:rPr lang="ru-RU" sz="3600" dirty="0" smtClean="0"/>
              <a:t>просвещения</a:t>
            </a:r>
            <a:endParaRPr lang="ru-RU" sz="3600" dirty="0"/>
          </a:p>
        </p:txBody>
      </p:sp>
      <p:sp>
        <p:nvSpPr>
          <p:cNvPr id="3" name="Подзаголовок 2"/>
          <p:cNvSpPr>
            <a:spLocks noGrp="1"/>
          </p:cNvSpPr>
          <p:nvPr>
            <p:ph type="subTitle" idx="1"/>
          </p:nvPr>
        </p:nvSpPr>
        <p:spPr>
          <a:xfrm>
            <a:off x="3131841" y="3933056"/>
            <a:ext cx="6012160" cy="2239144"/>
          </a:xfrm>
        </p:spPr>
        <p:txBody>
          <a:bodyPr>
            <a:normAutofit/>
          </a:bodyPr>
          <a:lstStyle/>
          <a:p>
            <a:r>
              <a:rPr lang="ru-RU" dirty="0" smtClean="0">
                <a:solidFill>
                  <a:schemeClr val="tx1"/>
                </a:solidFill>
              </a:rPr>
              <a:t>Степаненко Валентина </a:t>
            </a:r>
            <a:r>
              <a:rPr lang="ru-RU" dirty="0" err="1" smtClean="0">
                <a:solidFill>
                  <a:schemeClr val="tx1"/>
                </a:solidFill>
              </a:rPr>
              <a:t>Ивойловна</a:t>
            </a:r>
            <a:r>
              <a:rPr lang="ru-RU" dirty="0" smtClean="0">
                <a:solidFill>
                  <a:schemeClr val="tx1"/>
                </a:solidFill>
              </a:rPr>
              <a:t>, руководитель школьного</a:t>
            </a:r>
          </a:p>
          <a:p>
            <a:r>
              <a:rPr lang="ru-RU" dirty="0" smtClean="0">
                <a:solidFill>
                  <a:schemeClr val="tx1"/>
                </a:solidFill>
              </a:rPr>
              <a:t> музея «Река времени» </a:t>
            </a:r>
          </a:p>
          <a:p>
            <a:r>
              <a:rPr lang="ru-RU" dirty="0" smtClean="0">
                <a:solidFill>
                  <a:schemeClr val="tx1"/>
                </a:solidFill>
              </a:rPr>
              <a:t>МБОУ «Гимназия № 10 г. Челябинска»</a:t>
            </a:r>
            <a:endParaRPr lang="ru-RU" dirty="0">
              <a:solidFill>
                <a:schemeClr val="tx1"/>
              </a:solidFill>
            </a:endParaRPr>
          </a:p>
        </p:txBody>
      </p:sp>
    </p:spTree>
    <p:extLst>
      <p:ext uri="{BB962C8B-B14F-4D97-AF65-F5344CB8AC3E}">
        <p14:creationId xmlns:p14="http://schemas.microsoft.com/office/powerpoint/2010/main" val="225404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008112"/>
          </a:xfrm>
        </p:spPr>
        <p:txBody>
          <a:bodyPr/>
          <a:lstStyle/>
          <a:p>
            <a:r>
              <a:rPr lang="ru-RU" dirty="0" smtClean="0"/>
              <a:t>КВД «Моя гимназия»</a:t>
            </a:r>
            <a:endParaRPr lang="ru-RU" dirty="0"/>
          </a:p>
        </p:txBody>
      </p:sp>
      <p:pic>
        <p:nvPicPr>
          <p:cNvPr id="6146" name="Picture 2" descr="C:\Users\Администратор\Downloads\IMG202312041330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598844"/>
            <a:ext cx="2718900" cy="36252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Администратор\Downloads\IMG202311271422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610798"/>
            <a:ext cx="2904323" cy="217824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Администратор\Downloads\IMG202402121331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7" y="4343000"/>
            <a:ext cx="3312368" cy="248427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1" y="1598844"/>
            <a:ext cx="2736304" cy="205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1" y="3859895"/>
            <a:ext cx="3435836" cy="257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757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lstStyle/>
          <a:p>
            <a:r>
              <a:rPr lang="ru-RU" sz="5400" cap="none" dirty="0">
                <a:solidFill>
                  <a:srgbClr val="2F5897"/>
                </a:solidFill>
                <a:effectLst>
                  <a:outerShdw blurRad="63500" dist="38100" dir="5400000" algn="t" rotWithShape="0">
                    <a:prstClr val="black">
                      <a:alpha val="25000"/>
                    </a:prstClr>
                  </a:outerShdw>
                </a:effectLst>
                <a:latin typeface="Palatino Linotype"/>
              </a:rPr>
              <a:t>КВД «Моя гимназия»</a:t>
            </a:r>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522" y="836712"/>
            <a:ext cx="3722245" cy="279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3" y="3964788"/>
            <a:ext cx="3744416" cy="280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9989" y="1002558"/>
            <a:ext cx="374441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81" y="3789354"/>
            <a:ext cx="3840009" cy="2880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206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52400"/>
            <a:ext cx="3139319" cy="1386272"/>
          </a:xfrm>
        </p:spPr>
        <p:txBody>
          <a:bodyPr>
            <a:normAutofit fontScale="90000"/>
          </a:bodyPr>
          <a:lstStyle/>
          <a:p>
            <a:pPr>
              <a:lnSpc>
                <a:spcPct val="100000"/>
              </a:lnSpc>
            </a:pPr>
            <a:r>
              <a:rPr lang="ru-RU" sz="2200" cap="none" dirty="0" smtClean="0">
                <a:solidFill>
                  <a:srgbClr val="2F5897"/>
                </a:solidFill>
                <a:effectLst>
                  <a:outerShdw blurRad="63500" dist="38100" dir="5400000" algn="t" rotWithShape="0">
                    <a:prstClr val="black">
                      <a:alpha val="25000"/>
                    </a:prstClr>
                  </a:outerShdw>
                </a:effectLst>
                <a:latin typeface="Palatino Linotype"/>
              </a:rPr>
              <a:t/>
            </a:r>
            <a:br>
              <a:rPr lang="ru-RU" sz="2200" cap="none" dirty="0" smtClean="0">
                <a:solidFill>
                  <a:srgbClr val="2F5897"/>
                </a:solidFill>
                <a:effectLst>
                  <a:outerShdw blurRad="63500" dist="38100" dir="5400000" algn="t" rotWithShape="0">
                    <a:prstClr val="black">
                      <a:alpha val="25000"/>
                    </a:prstClr>
                  </a:outerShdw>
                </a:effectLst>
                <a:latin typeface="Palatino Linotype"/>
              </a:rPr>
            </a:br>
            <a:r>
              <a:rPr lang="ru-RU" sz="2200" dirty="0">
                <a:solidFill>
                  <a:srgbClr val="2F5897"/>
                </a:solidFill>
                <a:latin typeface="Palatino Linotype"/>
              </a:rPr>
              <a:t/>
            </a:r>
            <a:br>
              <a:rPr lang="ru-RU" sz="2200" dirty="0">
                <a:solidFill>
                  <a:srgbClr val="2F5897"/>
                </a:solidFill>
                <a:latin typeface="Palatino Linotype"/>
              </a:rPr>
            </a:br>
            <a:r>
              <a:rPr lang="ru-RU" sz="2200" dirty="0" smtClean="0">
                <a:solidFill>
                  <a:srgbClr val="2F5897"/>
                </a:solidFill>
                <a:latin typeface="Palatino Linotype"/>
              </a:rPr>
              <a:t/>
            </a:r>
            <a:br>
              <a:rPr lang="ru-RU" sz="2200" dirty="0" smtClean="0">
                <a:solidFill>
                  <a:srgbClr val="2F5897"/>
                </a:solidFill>
                <a:latin typeface="Palatino Linotype"/>
              </a:rPr>
            </a:br>
            <a:r>
              <a:rPr lang="ru-RU" sz="2200" cap="none" dirty="0" smtClean="0">
                <a:solidFill>
                  <a:srgbClr val="2F5897"/>
                </a:solidFill>
                <a:effectLst>
                  <a:outerShdw blurRad="63500" dist="38100" dir="5400000" algn="t" rotWithShape="0">
                    <a:prstClr val="black">
                      <a:alpha val="25000"/>
                    </a:prstClr>
                  </a:outerShdw>
                </a:effectLst>
                <a:latin typeface="Palatino Linotype"/>
              </a:rPr>
              <a:t>КВД</a:t>
            </a:r>
            <a:r>
              <a:rPr lang="ru-RU" sz="5400" cap="none" dirty="0" smtClean="0">
                <a:solidFill>
                  <a:srgbClr val="2F5897"/>
                </a:solidFill>
                <a:effectLst>
                  <a:outerShdw blurRad="63500" dist="38100" dir="5400000" algn="t" rotWithShape="0">
                    <a:prstClr val="black">
                      <a:alpha val="25000"/>
                    </a:prstClr>
                  </a:outerShdw>
                </a:effectLst>
                <a:latin typeface="Palatino Linotype"/>
              </a:rPr>
              <a:t> </a:t>
            </a:r>
            <a:r>
              <a:rPr lang="ru-RU" sz="2200" cap="none" dirty="0">
                <a:solidFill>
                  <a:srgbClr val="2F5897"/>
                </a:solidFill>
                <a:effectLst>
                  <a:outerShdw blurRad="63500" dist="38100" dir="5400000" algn="t" rotWithShape="0">
                    <a:prstClr val="black">
                      <a:alpha val="25000"/>
                    </a:prstClr>
                  </a:outerShdw>
                </a:effectLst>
                <a:latin typeface="Palatino Linotype"/>
              </a:rPr>
              <a:t>«Моя гимназия</a:t>
            </a:r>
            <a:r>
              <a:rPr lang="ru-RU" sz="2200" cap="none" dirty="0" smtClean="0">
                <a:solidFill>
                  <a:srgbClr val="2F5897"/>
                </a:solidFill>
                <a:effectLst>
                  <a:outerShdw blurRad="63500" dist="38100" dir="5400000" algn="t" rotWithShape="0">
                    <a:prstClr val="black">
                      <a:alpha val="25000"/>
                    </a:prstClr>
                  </a:outerShdw>
                </a:effectLst>
                <a:latin typeface="Palatino Linotype"/>
              </a:rPr>
              <a:t>»</a:t>
            </a:r>
            <a:br>
              <a:rPr lang="ru-RU" sz="2200" cap="none" dirty="0" smtClean="0">
                <a:solidFill>
                  <a:srgbClr val="2F5897"/>
                </a:solidFill>
                <a:effectLst>
                  <a:outerShdw blurRad="63500" dist="38100" dir="5400000" algn="t" rotWithShape="0">
                    <a:prstClr val="black">
                      <a:alpha val="25000"/>
                    </a:prstClr>
                  </a:outerShdw>
                </a:effectLst>
                <a:latin typeface="Palatino Linotype"/>
              </a:rPr>
            </a:br>
            <a:r>
              <a:rPr lang="ru-RU" sz="2200" dirty="0" smtClean="0">
                <a:solidFill>
                  <a:schemeClr val="tx1"/>
                </a:solidFill>
              </a:rPr>
              <a:t>Выпускники.</a:t>
            </a:r>
            <a:br>
              <a:rPr lang="ru-RU" sz="2200" dirty="0" smtClean="0">
                <a:solidFill>
                  <a:schemeClr val="tx1"/>
                </a:solidFill>
              </a:rPr>
            </a:br>
            <a:r>
              <a:rPr lang="ru-RU" sz="2200" dirty="0" smtClean="0">
                <a:solidFill>
                  <a:schemeClr val="tx1"/>
                </a:solidFill>
              </a:rPr>
              <a:t>Встречи </a:t>
            </a:r>
            <a:br>
              <a:rPr lang="ru-RU" sz="2200" dirty="0" smtClean="0">
                <a:solidFill>
                  <a:schemeClr val="tx1"/>
                </a:solidFill>
              </a:rPr>
            </a:br>
            <a:endParaRPr lang="ru-RU" sz="2200" dirty="0">
              <a:solidFill>
                <a:schemeClr val="tx1"/>
              </a:solidFill>
            </a:endParaRPr>
          </a:p>
        </p:txBody>
      </p:sp>
      <p:pic>
        <p:nvPicPr>
          <p:cNvPr id="1026" name="Picture 2" descr="H:\Музей\выпускники к юбилею 80 лет\Катаев В_Б\DSC04216.JPG"/>
          <p:cNvPicPr>
            <a:picLocks noChangeAspect="1" noChangeArrowheads="1"/>
          </p:cNvPicPr>
          <p:nvPr/>
        </p:nvPicPr>
        <p:blipFill>
          <a:blip r:embed="rId2" cstate="print"/>
          <a:srcRect/>
          <a:stretch>
            <a:fillRect/>
          </a:stretch>
        </p:blipFill>
        <p:spPr bwMode="auto">
          <a:xfrm>
            <a:off x="118199" y="4395438"/>
            <a:ext cx="3123856" cy="2082780"/>
          </a:xfrm>
          <a:prstGeom prst="rect">
            <a:avLst/>
          </a:prstGeom>
          <a:noFill/>
        </p:spPr>
      </p:pic>
      <p:pic>
        <p:nvPicPr>
          <p:cNvPr id="1027" name="Picture 3" descr="H:\Музей\выпускники к юбилею 80 лет\встреча с Александровым С А\Харюшин Осипова Александров Ушакова Степаненко-2.JPG"/>
          <p:cNvPicPr>
            <a:picLocks noChangeAspect="1" noChangeArrowheads="1"/>
          </p:cNvPicPr>
          <p:nvPr/>
        </p:nvPicPr>
        <p:blipFill>
          <a:blip r:embed="rId3" cstate="print"/>
          <a:srcRect/>
          <a:stretch>
            <a:fillRect/>
          </a:stretch>
        </p:blipFill>
        <p:spPr bwMode="auto">
          <a:xfrm>
            <a:off x="6019800" y="152402"/>
            <a:ext cx="2743200" cy="2165717"/>
          </a:xfrm>
          <a:prstGeom prst="rect">
            <a:avLst/>
          </a:prstGeom>
          <a:noFill/>
        </p:spPr>
      </p:pic>
      <p:pic>
        <p:nvPicPr>
          <p:cNvPr id="1028" name="Picture 4" descr="H:\Музей\выпускники к юбилею 80 лет\фото Гридин Стас  2016-17\Гридин  С Михайлова Осипова Степаненко-1.JPG"/>
          <p:cNvPicPr>
            <a:picLocks noChangeAspect="1" noChangeArrowheads="1"/>
          </p:cNvPicPr>
          <p:nvPr/>
        </p:nvPicPr>
        <p:blipFill>
          <a:blip r:embed="rId4" cstate="print"/>
          <a:srcRect/>
          <a:stretch>
            <a:fillRect/>
          </a:stretch>
        </p:blipFill>
        <p:spPr bwMode="auto">
          <a:xfrm>
            <a:off x="3131840" y="764704"/>
            <a:ext cx="2705487" cy="1819275"/>
          </a:xfrm>
          <a:prstGeom prst="rect">
            <a:avLst/>
          </a:prstGeom>
          <a:noFill/>
        </p:spPr>
      </p:pic>
      <p:pic>
        <p:nvPicPr>
          <p:cNvPr id="1029" name="Picture 5" descr="H:\Музей\выпускники к юбилею 80 лет\фото 2017 год встреча - выпуск 1958г. - копия.JPG"/>
          <p:cNvPicPr>
            <a:picLocks noChangeAspect="1" noChangeArrowheads="1"/>
          </p:cNvPicPr>
          <p:nvPr/>
        </p:nvPicPr>
        <p:blipFill>
          <a:blip r:embed="rId5" cstate="print"/>
          <a:srcRect/>
          <a:stretch>
            <a:fillRect/>
          </a:stretch>
        </p:blipFill>
        <p:spPr bwMode="auto">
          <a:xfrm>
            <a:off x="6248401" y="4648200"/>
            <a:ext cx="2536460" cy="2014538"/>
          </a:xfrm>
          <a:prstGeom prst="rect">
            <a:avLst/>
          </a:prstGeom>
          <a:noFill/>
        </p:spPr>
      </p:pic>
      <p:pic>
        <p:nvPicPr>
          <p:cNvPr id="1030" name="Picture 6" descr="H:\Музей\встречи\встреча с Шишовым\Шишов Осипова Степаненко Вейс - копия.JPG"/>
          <p:cNvPicPr>
            <a:picLocks noChangeAspect="1" noChangeArrowheads="1"/>
          </p:cNvPicPr>
          <p:nvPr/>
        </p:nvPicPr>
        <p:blipFill>
          <a:blip r:embed="rId6" cstate="print"/>
          <a:srcRect/>
          <a:stretch>
            <a:fillRect/>
          </a:stretch>
        </p:blipFill>
        <p:spPr bwMode="auto">
          <a:xfrm>
            <a:off x="422599" y="1341723"/>
            <a:ext cx="2515055" cy="2772544"/>
          </a:xfrm>
          <a:prstGeom prst="rect">
            <a:avLst/>
          </a:prstGeom>
          <a:noFill/>
        </p:spPr>
      </p:pic>
      <p:pic>
        <p:nvPicPr>
          <p:cNvPr id="1033" name="Picture 9" descr="H:\Музей\Для Якубы в сборник 2017г\Встреча на юбилее выпускники Леонова Е. и Яруш Е. - копия.JPG"/>
          <p:cNvPicPr>
            <a:picLocks noChangeAspect="1" noChangeArrowheads="1"/>
          </p:cNvPicPr>
          <p:nvPr/>
        </p:nvPicPr>
        <p:blipFill>
          <a:blip r:embed="rId7" cstate="print"/>
          <a:srcRect/>
          <a:stretch>
            <a:fillRect/>
          </a:stretch>
        </p:blipFill>
        <p:spPr bwMode="auto">
          <a:xfrm>
            <a:off x="6248401" y="2438400"/>
            <a:ext cx="2294138" cy="2140930"/>
          </a:xfrm>
          <a:prstGeom prst="rect">
            <a:avLst/>
          </a:prstGeom>
          <a:noFill/>
        </p:spPr>
      </p:pic>
      <p:pic>
        <p:nvPicPr>
          <p:cNvPr id="1034" name="Picture 10" descr="H:\Музей\27.04.17 фото юбилей\Харитонова - копия.JPG"/>
          <p:cNvPicPr>
            <a:picLocks noChangeAspect="1" noChangeArrowheads="1"/>
          </p:cNvPicPr>
          <p:nvPr/>
        </p:nvPicPr>
        <p:blipFill>
          <a:blip r:embed="rId8" cstate="print"/>
          <a:srcRect/>
          <a:stretch>
            <a:fillRect/>
          </a:stretch>
        </p:blipFill>
        <p:spPr bwMode="auto">
          <a:xfrm>
            <a:off x="3518701" y="4985138"/>
            <a:ext cx="2318626" cy="1677600"/>
          </a:xfrm>
          <a:prstGeom prst="rect">
            <a:avLst/>
          </a:prstGeom>
          <a:noFill/>
        </p:spPr>
      </p:pic>
      <p:pic>
        <p:nvPicPr>
          <p:cNvPr id="4098" name="Picture 2" descr="E:\Музей\2022-23\экскурсии по музею\вернисаж Творческое восхождение\IMG2022090110222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0237" y="2852936"/>
            <a:ext cx="2759274" cy="206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684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936104"/>
          </a:xfrm>
        </p:spPr>
        <p:txBody>
          <a:bodyPr/>
          <a:lstStyle/>
          <a:p>
            <a:r>
              <a:rPr lang="ru-RU" sz="4000" cap="none" dirty="0">
                <a:solidFill>
                  <a:srgbClr val="2F5897"/>
                </a:solidFill>
                <a:effectLst>
                  <a:outerShdw blurRad="63500" dist="38100" dir="5400000" algn="t" rotWithShape="0">
                    <a:prstClr val="black">
                      <a:alpha val="25000"/>
                    </a:prstClr>
                  </a:outerShdw>
                </a:effectLst>
                <a:latin typeface="Palatino Linotype"/>
              </a:rPr>
              <a:t>КВД «Моя улица»</a:t>
            </a:r>
            <a:endParaRPr lang="ru-RU" sz="4000" dirty="0"/>
          </a:p>
        </p:txBody>
      </p:sp>
      <p:graphicFrame>
        <p:nvGraphicFramePr>
          <p:cNvPr id="3" name="Таблица 2"/>
          <p:cNvGraphicFramePr>
            <a:graphicFrameLocks noGrp="1"/>
          </p:cNvGraphicFramePr>
          <p:nvPr>
            <p:extLst>
              <p:ext uri="{D42A27DB-BD31-4B8C-83A1-F6EECF244321}">
                <p14:modId xmlns:p14="http://schemas.microsoft.com/office/powerpoint/2010/main" val="2290425627"/>
              </p:ext>
            </p:extLst>
          </p:nvPr>
        </p:nvGraphicFramePr>
        <p:xfrm>
          <a:off x="457200" y="2039048"/>
          <a:ext cx="7467600" cy="4558306"/>
        </p:xfrm>
        <a:graphic>
          <a:graphicData uri="http://schemas.openxmlformats.org/drawingml/2006/table">
            <a:tbl>
              <a:tblPr firstRow="1" firstCol="1" bandRow="1"/>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230269">
                <a:tc>
                  <a:txBody>
                    <a:bodyPr/>
                    <a:lstStyle/>
                    <a:p>
                      <a:pPr>
                        <a:lnSpc>
                          <a:spcPct val="115000"/>
                        </a:lnSpc>
                        <a:spcAft>
                          <a:spcPts val="0"/>
                        </a:spcAft>
                      </a:pPr>
                      <a:r>
                        <a:rPr lang="ru-RU" sz="1200" dirty="0">
                          <a:effectLst/>
                          <a:latin typeface="Times New Roman"/>
                          <a:ea typeface="Calibri"/>
                          <a:cs typeface="Times New Roman"/>
                        </a:rPr>
                        <a:t>Старое название</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Современное название</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достопримечательности</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8268">
                <a:tc>
                  <a:txBody>
                    <a:bodyPr/>
                    <a:lstStyle/>
                    <a:p>
                      <a:pPr>
                        <a:lnSpc>
                          <a:spcPct val="115000"/>
                        </a:lnSpc>
                        <a:spcAft>
                          <a:spcPts val="0"/>
                        </a:spcAft>
                      </a:pPr>
                      <a:r>
                        <a:rPr lang="ru-RU" sz="1600" b="1" dirty="0">
                          <a:solidFill>
                            <a:srgbClr val="000000"/>
                          </a:solidFill>
                          <a:effectLst/>
                          <a:latin typeface="Times New Roman"/>
                          <a:ea typeface="Times New Roman"/>
                          <a:cs typeface="Times New Roman"/>
                        </a:rPr>
                        <a:t>Сибирская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solidFill>
                            <a:srgbClr val="000000"/>
                          </a:solidFill>
                          <a:effectLst/>
                          <a:latin typeface="Times New Roman"/>
                          <a:ea typeface="Times New Roman"/>
                          <a:cs typeface="Times New Roman"/>
                        </a:rPr>
                        <a:t>Труда</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smtClean="0">
                          <a:solidFill>
                            <a:srgbClr val="363636"/>
                          </a:solidFill>
                          <a:effectLst/>
                          <a:latin typeface="Times New Roman"/>
                          <a:ea typeface="Calibri"/>
                          <a:cs typeface="Times New Roman"/>
                        </a:rPr>
                        <a:t>Концертный зал им. Прокофьева,</a:t>
                      </a:r>
                      <a:r>
                        <a:rPr lang="ru-RU" sz="1200" dirty="0">
                          <a:solidFill>
                            <a:srgbClr val="363636"/>
                          </a:solidFill>
                          <a:effectLst/>
                          <a:latin typeface="Times New Roman"/>
                          <a:ea typeface="Calibri"/>
                          <a:cs typeface="Times New Roman"/>
                        </a:rPr>
                        <a:t/>
                      </a:r>
                      <a:br>
                        <a:rPr lang="ru-RU" sz="1200" dirty="0">
                          <a:solidFill>
                            <a:srgbClr val="363636"/>
                          </a:solidFill>
                          <a:effectLst/>
                          <a:latin typeface="Times New Roman"/>
                          <a:ea typeface="Calibri"/>
                          <a:cs typeface="Times New Roman"/>
                        </a:rPr>
                      </a:br>
                      <a:r>
                        <a:rPr lang="ru-RU" sz="1200" dirty="0">
                          <a:effectLst/>
                          <a:latin typeface="Times New Roman"/>
                          <a:ea typeface="Calibri"/>
                          <a:cs typeface="Times New Roman"/>
                        </a:rPr>
                        <a:t>картинная </a:t>
                      </a:r>
                      <a:r>
                        <a:rPr lang="ru-RU" sz="1200" dirty="0" smtClean="0">
                          <a:effectLst/>
                          <a:latin typeface="Times New Roman"/>
                          <a:ea typeface="Calibri"/>
                          <a:cs typeface="Times New Roman"/>
                        </a:rPr>
                        <a:t>галерея, </a:t>
                      </a:r>
                      <a:r>
                        <a:rPr lang="ru-RU" sz="1100" dirty="0" smtClean="0">
                          <a:effectLst/>
                          <a:latin typeface="Times New Roman"/>
                          <a:ea typeface="Calibri"/>
                        </a:rPr>
                        <a:t>Государственный исторический музей Южного Урала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7025">
                <a:tc>
                  <a:txBody>
                    <a:bodyPr/>
                    <a:lstStyle/>
                    <a:p>
                      <a:pPr>
                        <a:lnSpc>
                          <a:spcPct val="115000"/>
                        </a:lnSpc>
                        <a:spcAft>
                          <a:spcPts val="0"/>
                        </a:spcAft>
                      </a:pPr>
                      <a:r>
                        <a:rPr lang="ru-RU" sz="1600" b="1">
                          <a:solidFill>
                            <a:srgbClr val="000000"/>
                          </a:solidFill>
                          <a:effectLst/>
                          <a:latin typeface="Times New Roman"/>
                          <a:ea typeface="Times New Roman"/>
                          <a:cs typeface="Times New Roman"/>
                        </a:rPr>
                        <a:t>Сибирская-Ивановская</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dirty="0">
                          <a:effectLst/>
                          <a:latin typeface="Times New Roman"/>
                          <a:ea typeface="Calibri"/>
                          <a:cs typeface="Times New Roman"/>
                        </a:rPr>
                        <a:t>Западная часть ул. Труда</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smtClean="0">
                          <a:solidFill>
                            <a:srgbClr val="363636"/>
                          </a:solidFill>
                          <a:effectLst/>
                          <a:latin typeface="Times New Roman"/>
                          <a:ea typeface="Calibri"/>
                          <a:cs typeface="Times New Roman"/>
                        </a:rPr>
                        <a:t>Челябинский </a:t>
                      </a:r>
                      <a:r>
                        <a:rPr lang="ru-RU" sz="1200" dirty="0">
                          <a:solidFill>
                            <a:srgbClr val="363636"/>
                          </a:solidFill>
                          <a:effectLst/>
                          <a:latin typeface="Times New Roman"/>
                          <a:ea typeface="Calibri"/>
                          <a:cs typeface="Times New Roman"/>
                        </a:rPr>
                        <a:t>главпочтамт.</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7025">
                <a:tc>
                  <a:txBody>
                    <a:bodyPr/>
                    <a:lstStyle/>
                    <a:p>
                      <a:pPr>
                        <a:lnSpc>
                          <a:spcPct val="115000"/>
                        </a:lnSpc>
                        <a:spcAft>
                          <a:spcPts val="0"/>
                        </a:spcAft>
                      </a:pPr>
                      <a:r>
                        <a:rPr lang="ru-RU" sz="1600" b="1">
                          <a:solidFill>
                            <a:srgbClr val="000000"/>
                          </a:solidFill>
                          <a:effectLst/>
                          <a:latin typeface="Times New Roman"/>
                          <a:ea typeface="Times New Roman"/>
                          <a:cs typeface="Times New Roman"/>
                        </a:rPr>
                        <a:t>Николаевская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dirty="0">
                          <a:solidFill>
                            <a:srgbClr val="000000"/>
                          </a:solidFill>
                          <a:effectLst/>
                          <a:latin typeface="Times New Roman"/>
                          <a:ea typeface="Times New Roman"/>
                          <a:cs typeface="Times New Roman"/>
                        </a:rPr>
                        <a:t>Советская</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90806">
                <a:tc>
                  <a:txBody>
                    <a:bodyPr/>
                    <a:lstStyle/>
                    <a:p>
                      <a:pPr>
                        <a:lnSpc>
                          <a:spcPct val="115000"/>
                        </a:lnSpc>
                        <a:spcAft>
                          <a:spcPts val="0"/>
                        </a:spcAft>
                      </a:pPr>
                      <a:r>
                        <a:rPr lang="ru-RU" sz="1600" b="1">
                          <a:solidFill>
                            <a:srgbClr val="000000"/>
                          </a:solidFill>
                          <a:effectLst/>
                          <a:latin typeface="Times New Roman"/>
                          <a:ea typeface="Times New Roman"/>
                          <a:cs typeface="Times New Roman"/>
                        </a:rPr>
                        <a:t>Оренбургская, Христорождественская</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dirty="0" err="1">
                          <a:solidFill>
                            <a:srgbClr val="000000"/>
                          </a:solidFill>
                          <a:effectLst/>
                          <a:latin typeface="Times New Roman"/>
                          <a:ea typeface="Times New Roman"/>
                          <a:cs typeface="Times New Roman"/>
                        </a:rPr>
                        <a:t>Цвиллинга</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ТОиБ им. Глинки</a:t>
                      </a:r>
                      <a:endParaRPr lang="ru-RU" sz="11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Камерный театр</a:t>
                      </a:r>
                      <a:endParaRPr lang="ru-RU" sz="11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7025">
                <a:tc>
                  <a:txBody>
                    <a:bodyPr/>
                    <a:lstStyle/>
                    <a:p>
                      <a:pPr>
                        <a:lnSpc>
                          <a:spcPct val="115000"/>
                        </a:lnSpc>
                        <a:spcAft>
                          <a:spcPts val="0"/>
                        </a:spcAft>
                      </a:pPr>
                      <a:r>
                        <a:rPr lang="ru-RU" sz="1600" b="1">
                          <a:solidFill>
                            <a:srgbClr val="000000"/>
                          </a:solidFill>
                          <a:effectLst/>
                          <a:latin typeface="Times New Roman"/>
                          <a:ea typeface="Times New Roman"/>
                          <a:cs typeface="Times New Roman"/>
                        </a:rPr>
                        <a:t>Ключевая</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solidFill>
                            <a:srgbClr val="000000"/>
                          </a:solidFill>
                          <a:effectLst/>
                          <a:latin typeface="Times New Roman"/>
                          <a:ea typeface="Times New Roman"/>
                          <a:cs typeface="Times New Roman"/>
                        </a:rPr>
                        <a:t>Свободы</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7025">
                <a:tc>
                  <a:txBody>
                    <a:bodyPr/>
                    <a:lstStyle/>
                    <a:p>
                      <a:pPr>
                        <a:lnSpc>
                          <a:spcPct val="115000"/>
                        </a:lnSpc>
                        <a:spcAft>
                          <a:spcPts val="0"/>
                        </a:spcAft>
                      </a:pPr>
                      <a:r>
                        <a:rPr lang="ru-RU" sz="1600">
                          <a:solidFill>
                            <a:srgbClr val="000000"/>
                          </a:solidFill>
                          <a:effectLst/>
                          <a:latin typeface="Times New Roman"/>
                          <a:ea typeface="Times New Roman"/>
                          <a:cs typeface="Times New Roman"/>
                        </a:rPr>
                        <a:t> </a:t>
                      </a:r>
                      <a:r>
                        <a:rPr lang="ru-RU" sz="1600" b="1">
                          <a:solidFill>
                            <a:srgbClr val="000000"/>
                          </a:solidFill>
                          <a:effectLst/>
                          <a:latin typeface="Times New Roman"/>
                          <a:ea typeface="Times New Roman"/>
                          <a:cs typeface="Times New Roman"/>
                        </a:rPr>
                        <a:t>Грязнуха</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solidFill>
                            <a:srgbClr val="000000"/>
                          </a:solidFill>
                          <a:effectLst/>
                          <a:latin typeface="Times New Roman"/>
                          <a:ea typeface="Times New Roman"/>
                          <a:cs typeface="Times New Roman"/>
                        </a:rPr>
                        <a:t>Пушкина</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Театр «Манекен»</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90806">
                <a:tc>
                  <a:txBody>
                    <a:bodyPr/>
                    <a:lstStyle/>
                    <a:p>
                      <a:pPr>
                        <a:lnSpc>
                          <a:spcPct val="115000"/>
                        </a:lnSpc>
                        <a:spcAft>
                          <a:spcPts val="0"/>
                        </a:spcAft>
                      </a:pPr>
                      <a:r>
                        <a:rPr lang="ru-RU" sz="1600" b="1">
                          <a:solidFill>
                            <a:srgbClr val="000000"/>
                          </a:solidFill>
                          <a:effectLst/>
                          <a:latin typeface="Times New Roman"/>
                          <a:ea typeface="Times New Roman"/>
                          <a:cs typeface="Times New Roman"/>
                        </a:rPr>
                        <a:t>Азиатская</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solidFill>
                            <a:srgbClr val="000000"/>
                          </a:solidFill>
                          <a:effectLst/>
                          <a:latin typeface="Times New Roman"/>
                          <a:ea typeface="Times New Roman"/>
                          <a:cs typeface="Times New Roman"/>
                        </a:rPr>
                        <a:t>Елькина</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Мечеть</a:t>
                      </a:r>
                      <a:endParaRPr lang="ru-RU" sz="11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Гимназия № 10</a:t>
                      </a:r>
                      <a:endParaRPr lang="ru-RU" sz="11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6007">
                <a:tc>
                  <a:txBody>
                    <a:bodyPr/>
                    <a:lstStyle/>
                    <a:p>
                      <a:pPr>
                        <a:lnSpc>
                          <a:spcPct val="115000"/>
                        </a:lnSpc>
                        <a:spcAft>
                          <a:spcPts val="0"/>
                        </a:spcAft>
                      </a:pPr>
                      <a:r>
                        <a:rPr lang="ru-RU" sz="1600" b="1">
                          <a:solidFill>
                            <a:srgbClr val="000000"/>
                          </a:solidFill>
                          <a:effectLst/>
                          <a:latin typeface="Times New Roman"/>
                          <a:ea typeface="Times New Roman"/>
                          <a:cs typeface="Times New Roman"/>
                        </a:rPr>
                        <a:t>Пермская</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solidFill>
                            <a:srgbClr val="000000"/>
                          </a:solidFill>
                          <a:effectLst/>
                          <a:latin typeface="Times New Roman"/>
                          <a:ea typeface="Times New Roman"/>
                          <a:cs typeface="Times New Roman"/>
                        </a:rPr>
                        <a:t>Васенко</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smtClean="0">
                          <a:effectLst/>
                          <a:latin typeface="Times New Roman"/>
                          <a:ea typeface="Calibri"/>
                          <a:cs typeface="Times New Roman"/>
                        </a:rPr>
                        <a:t>Гостиница «Малахит»</a:t>
                      </a:r>
                      <a:endParaRPr lang="ru-RU" sz="11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14050">
                <a:tc>
                  <a:txBody>
                    <a:bodyPr/>
                    <a:lstStyle/>
                    <a:p>
                      <a:pPr>
                        <a:lnSpc>
                          <a:spcPct val="115000"/>
                        </a:lnSpc>
                        <a:spcAft>
                          <a:spcPts val="0"/>
                        </a:spcAft>
                      </a:pPr>
                      <a:r>
                        <a:rPr lang="ru-RU" sz="1600" b="1">
                          <a:solidFill>
                            <a:srgbClr val="000000"/>
                          </a:solidFill>
                          <a:effectLst/>
                          <a:latin typeface="Times New Roman"/>
                          <a:ea typeface="Times New Roman"/>
                          <a:cs typeface="Times New Roman"/>
                        </a:rPr>
                        <a:t>Уфимская</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dirty="0">
                          <a:solidFill>
                            <a:srgbClr val="000000"/>
                          </a:solidFill>
                          <a:effectLst/>
                          <a:latin typeface="Times New Roman"/>
                          <a:ea typeface="Times New Roman"/>
                          <a:cs typeface="Times New Roman"/>
                        </a:rPr>
                        <a:t>Кирова, переходит в ул. Воровского</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Пешеходная </a:t>
                      </a:r>
                      <a:r>
                        <a:rPr lang="ru-RU" sz="1200" dirty="0" err="1">
                          <a:effectLst/>
                          <a:latin typeface="Times New Roman"/>
                          <a:ea typeface="Calibri"/>
                          <a:cs typeface="Times New Roman"/>
                        </a:rPr>
                        <a:t>Кировка</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 name="Rectangle 1"/>
          <p:cNvSpPr>
            <a:spLocks noChangeArrowheads="1"/>
          </p:cNvSpPr>
          <p:nvPr/>
        </p:nvSpPr>
        <p:spPr bwMode="auto">
          <a:xfrm>
            <a:off x="4139952" y="1549377"/>
            <a:ext cx="546124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Самые первые улицы города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22528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080120"/>
          </a:xfrm>
        </p:spPr>
        <p:txBody>
          <a:bodyPr/>
          <a:lstStyle/>
          <a:p>
            <a:r>
              <a:rPr lang="ru-RU" sz="4000" dirty="0">
                <a:solidFill>
                  <a:srgbClr val="2F5897"/>
                </a:solidFill>
              </a:rPr>
              <a:t>КВД «Моя улица»</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3750203"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descr="E:\Музей\2023-24\YIj41sF0E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1" y="2818346"/>
            <a:ext cx="4508731" cy="338154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860032" y="1484785"/>
            <a:ext cx="4032448" cy="941796"/>
          </a:xfrm>
          <a:prstGeom prst="rect">
            <a:avLst/>
          </a:prstGeom>
        </p:spPr>
        <p:txBody>
          <a:bodyPr wrap="square">
            <a:spAutoFit/>
          </a:bodyPr>
          <a:lstStyle/>
          <a:p>
            <a:pPr lvl="0">
              <a:lnSpc>
                <a:spcPct val="115000"/>
              </a:lnSpc>
            </a:pPr>
            <a:r>
              <a:rPr lang="ru-RU" sz="1600" b="1" dirty="0" smtClean="0">
                <a:solidFill>
                  <a:srgbClr val="000000"/>
                </a:solidFill>
                <a:latin typeface="Times New Roman"/>
                <a:ea typeface="Times New Roman"/>
                <a:cs typeface="Times New Roman"/>
              </a:rPr>
              <a:t>Ул. </a:t>
            </a:r>
            <a:r>
              <a:rPr lang="ru-RU" sz="1600" b="1" dirty="0" err="1" smtClean="0">
                <a:solidFill>
                  <a:srgbClr val="000000"/>
                </a:solidFill>
                <a:latin typeface="Times New Roman"/>
                <a:ea typeface="Times New Roman"/>
                <a:cs typeface="Times New Roman"/>
              </a:rPr>
              <a:t>Цвиллинга</a:t>
            </a:r>
            <a:endParaRPr lang="ru-RU" sz="1600" b="1" dirty="0" smtClean="0">
              <a:solidFill>
                <a:srgbClr val="000000"/>
              </a:solidFill>
              <a:latin typeface="Times New Roman"/>
              <a:ea typeface="Times New Roman"/>
              <a:cs typeface="Times New Roman"/>
            </a:endParaRPr>
          </a:p>
          <a:p>
            <a:pPr lvl="0">
              <a:lnSpc>
                <a:spcPct val="115000"/>
              </a:lnSpc>
            </a:pPr>
            <a:r>
              <a:rPr lang="ru-RU" sz="1600" b="1" dirty="0" smtClean="0">
                <a:solidFill>
                  <a:srgbClr val="000000"/>
                </a:solidFill>
                <a:latin typeface="Times New Roman"/>
                <a:ea typeface="Calibri"/>
                <a:cs typeface="Times New Roman"/>
              </a:rPr>
              <a:t>Художественная мастерская  Уральского эпоса Михаила Воронова-</a:t>
            </a:r>
            <a:r>
              <a:rPr lang="ru-RU" sz="1600" b="1" dirty="0" err="1" smtClean="0">
                <a:solidFill>
                  <a:srgbClr val="000000"/>
                </a:solidFill>
                <a:latin typeface="Times New Roman"/>
                <a:ea typeface="Calibri"/>
                <a:cs typeface="Times New Roman"/>
              </a:rPr>
              <a:t>Кушаковского</a:t>
            </a:r>
            <a:endParaRPr lang="ru-RU" sz="1100" dirty="0">
              <a:solidFill>
                <a:prstClr val="black"/>
              </a:solidFill>
              <a:latin typeface="Calibri"/>
              <a:ea typeface="Calibri"/>
              <a:cs typeface="Times New Roman"/>
            </a:endParaRPr>
          </a:p>
        </p:txBody>
      </p:sp>
      <p:sp>
        <p:nvSpPr>
          <p:cNvPr id="4" name="Прямоугольник 3"/>
          <p:cNvSpPr/>
          <p:nvPr/>
        </p:nvSpPr>
        <p:spPr>
          <a:xfrm>
            <a:off x="395536" y="5085186"/>
            <a:ext cx="3456384" cy="1508105"/>
          </a:xfrm>
          <a:prstGeom prst="rect">
            <a:avLst/>
          </a:prstGeom>
        </p:spPr>
        <p:txBody>
          <a:bodyPr wrap="square">
            <a:spAutoFit/>
          </a:bodyPr>
          <a:lstStyle/>
          <a:p>
            <a:pPr lvl="0">
              <a:lnSpc>
                <a:spcPct val="115000"/>
              </a:lnSpc>
            </a:pPr>
            <a:r>
              <a:rPr lang="ru-RU" sz="1600" b="1" dirty="0">
                <a:solidFill>
                  <a:srgbClr val="000000"/>
                </a:solidFill>
                <a:latin typeface="Times New Roman"/>
                <a:ea typeface="Times New Roman"/>
                <a:cs typeface="Times New Roman"/>
              </a:rPr>
              <a:t>Ул. </a:t>
            </a:r>
            <a:r>
              <a:rPr lang="ru-RU" sz="1600" b="1" dirty="0" err="1">
                <a:solidFill>
                  <a:srgbClr val="000000"/>
                </a:solidFill>
                <a:latin typeface="Times New Roman"/>
                <a:ea typeface="Times New Roman"/>
                <a:cs typeface="Times New Roman"/>
              </a:rPr>
              <a:t>Цвиллинга</a:t>
            </a:r>
            <a:endParaRPr lang="ru-RU" sz="1600" b="1" dirty="0">
              <a:solidFill>
                <a:srgbClr val="000000"/>
              </a:solidFill>
              <a:latin typeface="Times New Roman"/>
              <a:ea typeface="Times New Roman"/>
              <a:cs typeface="Times New Roman"/>
            </a:endParaRPr>
          </a:p>
          <a:p>
            <a:pPr lvl="0">
              <a:lnSpc>
                <a:spcPct val="115000"/>
              </a:lnSpc>
            </a:pPr>
            <a:r>
              <a:rPr lang="ru-RU" sz="1600" b="1" dirty="0" smtClean="0">
                <a:solidFill>
                  <a:srgbClr val="000000"/>
                </a:solidFill>
                <a:latin typeface="Times New Roman"/>
                <a:ea typeface="Calibri"/>
                <a:cs typeface="Times New Roman"/>
              </a:rPr>
              <a:t>Камерный театр. </a:t>
            </a:r>
            <a:r>
              <a:rPr lang="ru-RU" sz="1600" b="1" dirty="0" err="1" smtClean="0">
                <a:solidFill>
                  <a:srgbClr val="000000"/>
                </a:solidFill>
                <a:latin typeface="Times New Roman"/>
                <a:ea typeface="Calibri"/>
                <a:cs typeface="Times New Roman"/>
              </a:rPr>
              <a:t>Е.Поплянова</a:t>
            </a:r>
            <a:r>
              <a:rPr lang="ru-RU" sz="1600" b="1" dirty="0" smtClean="0">
                <a:solidFill>
                  <a:srgbClr val="000000"/>
                </a:solidFill>
                <a:latin typeface="Times New Roman"/>
                <a:ea typeface="Calibri"/>
                <a:cs typeface="Times New Roman"/>
              </a:rPr>
              <a:t> «</a:t>
            </a:r>
            <a:r>
              <a:rPr lang="ru-RU" sz="1600" b="1" dirty="0" err="1" smtClean="0">
                <a:solidFill>
                  <a:srgbClr val="000000"/>
                </a:solidFill>
                <a:latin typeface="Times New Roman"/>
                <a:ea typeface="Calibri"/>
                <a:cs typeface="Times New Roman"/>
              </a:rPr>
              <a:t>Чиполлино</a:t>
            </a:r>
            <a:r>
              <a:rPr lang="ru-RU" sz="1600" b="1" dirty="0" smtClean="0">
                <a:solidFill>
                  <a:srgbClr val="000000"/>
                </a:solidFill>
                <a:latin typeface="Times New Roman"/>
                <a:ea typeface="Calibri"/>
                <a:cs typeface="Times New Roman"/>
              </a:rPr>
              <a:t>» -  музыкальный спектакль в исполнении театра «Здравствуйте!»  </a:t>
            </a:r>
            <a:endParaRPr lang="ru-RU" dirty="0"/>
          </a:p>
        </p:txBody>
      </p:sp>
      <p:sp>
        <p:nvSpPr>
          <p:cNvPr id="5" name="Стрелка влево 4"/>
          <p:cNvSpPr/>
          <p:nvPr/>
        </p:nvSpPr>
        <p:spPr>
          <a:xfrm>
            <a:off x="4001724" y="1955683"/>
            <a:ext cx="810346" cy="3931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a:off x="3059832" y="5085186"/>
            <a:ext cx="978408" cy="432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28200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417" y="995863"/>
            <a:ext cx="849694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71601" y="332658"/>
            <a:ext cx="7704856" cy="584775"/>
          </a:xfrm>
          <a:prstGeom prst="rect">
            <a:avLst/>
          </a:prstGeom>
        </p:spPr>
        <p:txBody>
          <a:bodyPr wrap="square">
            <a:spAutoFit/>
          </a:bodyPr>
          <a:lstStyle/>
          <a:p>
            <a:r>
              <a:rPr lang="ru-RU" sz="3200" dirty="0">
                <a:solidFill>
                  <a:srgbClr val="2F5897"/>
                </a:solidFill>
                <a:effectLst>
                  <a:outerShdw blurRad="63500" dist="38100" dir="5400000" algn="t" rotWithShape="0">
                    <a:prstClr val="black">
                      <a:alpha val="25000"/>
                    </a:prstClr>
                  </a:outerShdw>
                </a:effectLst>
                <a:ea typeface="+mj-ea"/>
                <a:cs typeface="+mj-cs"/>
              </a:rPr>
              <a:t>КВД «Мой район. Центральный»</a:t>
            </a:r>
            <a:endParaRPr lang="ru-RU" sz="3200" dirty="0"/>
          </a:p>
        </p:txBody>
      </p:sp>
    </p:spTree>
    <p:extLst>
      <p:ext uri="{BB962C8B-B14F-4D97-AF65-F5344CB8AC3E}">
        <p14:creationId xmlns:p14="http://schemas.microsoft.com/office/powerpoint/2010/main" val="1779566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88640"/>
            <a:ext cx="8791575" cy="659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396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576064"/>
          </a:xfrm>
        </p:spPr>
        <p:txBody>
          <a:bodyPr/>
          <a:lstStyle/>
          <a:p>
            <a:r>
              <a:rPr lang="ru-RU" sz="1800" dirty="0" smtClean="0"/>
              <a:t>Природа</a:t>
            </a:r>
            <a:endParaRPr lang="ru-RU" sz="1800" dirty="0"/>
          </a:p>
        </p:txBody>
      </p:sp>
      <p:pic>
        <p:nvPicPr>
          <p:cNvPr id="6" name="Рисунок 5" descr="Река Миасс в центре Челябинска"/>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980728"/>
            <a:ext cx="3477196" cy="2631117"/>
          </a:xfrm>
          <a:prstGeom prst="rect">
            <a:avLst/>
          </a:prstGeom>
          <a:noFill/>
          <a:ln>
            <a:noFill/>
          </a:ln>
        </p:spPr>
      </p:pic>
      <p:sp>
        <p:nvSpPr>
          <p:cNvPr id="4" name="Прямоугольник 3"/>
          <p:cNvSpPr/>
          <p:nvPr/>
        </p:nvSpPr>
        <p:spPr>
          <a:xfrm>
            <a:off x="467544" y="4509120"/>
            <a:ext cx="7632848" cy="2031325"/>
          </a:xfrm>
          <a:prstGeom prst="rect">
            <a:avLst/>
          </a:prstGeom>
        </p:spPr>
        <p:txBody>
          <a:bodyPr wrap="square">
            <a:spAutoFit/>
          </a:bodyPr>
          <a:lstStyle/>
          <a:p>
            <a:pPr algn="just"/>
            <a:r>
              <a:rPr lang="ru-RU" dirty="0">
                <a:latin typeface="Times New Roman"/>
                <a:ea typeface="Times New Roman"/>
              </a:rPr>
              <a:t>На правом берегу Миасса на юго-западной окраине Челябинска расположен Челябинский городской бор. Челябинск </a:t>
            </a:r>
            <a:r>
              <a:rPr lang="ru-RU" dirty="0" smtClean="0">
                <a:latin typeface="Times New Roman"/>
                <a:ea typeface="Times New Roman"/>
              </a:rPr>
              <a:t>- единственный </a:t>
            </a:r>
            <a:r>
              <a:rPr lang="ru-RU" dirty="0">
                <a:latin typeface="Times New Roman"/>
                <a:ea typeface="Times New Roman"/>
              </a:rPr>
              <a:t>в России мегаполис, в центре которого располагается </a:t>
            </a:r>
            <a:r>
              <a:rPr lang="ru-RU" dirty="0" smtClean="0">
                <a:latin typeface="Times New Roman"/>
                <a:ea typeface="Times New Roman"/>
              </a:rPr>
              <a:t>полноценный лес, который на </a:t>
            </a:r>
            <a:r>
              <a:rPr lang="ru-RU" dirty="0">
                <a:latin typeface="Times New Roman"/>
                <a:ea typeface="Times New Roman"/>
              </a:rPr>
              <a:t>92 процента </a:t>
            </a:r>
            <a:r>
              <a:rPr lang="ru-RU" dirty="0" smtClean="0">
                <a:latin typeface="Times New Roman"/>
                <a:ea typeface="Times New Roman"/>
              </a:rPr>
              <a:t>состоит </a:t>
            </a:r>
            <a:r>
              <a:rPr lang="ru-RU" dirty="0">
                <a:latin typeface="Times New Roman"/>
                <a:ea typeface="Times New Roman"/>
              </a:rPr>
              <a:t>из </a:t>
            </a:r>
            <a:r>
              <a:rPr lang="ru-RU" dirty="0" smtClean="0">
                <a:latin typeface="Times New Roman"/>
                <a:ea typeface="Times New Roman"/>
              </a:rPr>
              <a:t>реликтовых </a:t>
            </a:r>
            <a:r>
              <a:rPr lang="ru-RU" dirty="0">
                <a:latin typeface="Times New Roman"/>
                <a:ea typeface="Times New Roman"/>
              </a:rPr>
              <a:t>сосен. </a:t>
            </a:r>
            <a:endParaRPr lang="ru-RU" dirty="0" smtClean="0">
              <a:latin typeface="Times New Roman"/>
              <a:ea typeface="Times New Roman"/>
            </a:endParaRPr>
          </a:p>
          <a:p>
            <a:pPr algn="just"/>
            <a:r>
              <a:rPr lang="ru-RU" dirty="0" smtClean="0">
                <a:latin typeface="Times New Roman"/>
                <a:ea typeface="Times New Roman"/>
              </a:rPr>
              <a:t>В мире </a:t>
            </a:r>
            <a:r>
              <a:rPr lang="ru-RU" dirty="0">
                <a:latin typeface="Times New Roman"/>
                <a:ea typeface="Times New Roman"/>
              </a:rPr>
              <a:t>такое встречается крайне </a:t>
            </a:r>
            <a:r>
              <a:rPr lang="ru-RU" dirty="0" smtClean="0">
                <a:latin typeface="Times New Roman"/>
                <a:ea typeface="Times New Roman"/>
              </a:rPr>
              <a:t>редко</a:t>
            </a:r>
            <a:r>
              <a:rPr lang="ru-RU" dirty="0" smtClean="0">
                <a:latin typeface="Times New Roman"/>
                <a:ea typeface="Times New Roman"/>
              </a:rPr>
              <a:t>.</a:t>
            </a:r>
          </a:p>
          <a:p>
            <a:pPr algn="just"/>
            <a:r>
              <a:rPr lang="ru-RU" dirty="0">
                <a:latin typeface="Times New Roman"/>
                <a:ea typeface="Times New Roman"/>
              </a:rPr>
              <a:t/>
            </a:r>
            <a:br>
              <a:rPr lang="ru-RU" dirty="0">
                <a:latin typeface="Times New Roman"/>
                <a:ea typeface="Times New Roman"/>
              </a:rPr>
            </a:br>
            <a:endParaRPr lang="ru-RU" dirty="0"/>
          </a:p>
        </p:txBody>
      </p:sp>
      <p:pic>
        <p:nvPicPr>
          <p:cNvPr id="8" name="Рисунок 7" descr="https://pics.livejournal.com/neofakty74/pic/0005wfst">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4427984" y="836713"/>
            <a:ext cx="3816424" cy="3456384"/>
          </a:xfrm>
          <a:prstGeom prst="rect">
            <a:avLst/>
          </a:prstGeom>
          <a:noFill/>
          <a:ln>
            <a:noFill/>
          </a:ln>
        </p:spPr>
      </p:pic>
    </p:spTree>
    <p:extLst>
      <p:ext uri="{BB962C8B-B14F-4D97-AF65-F5344CB8AC3E}">
        <p14:creationId xmlns:p14="http://schemas.microsoft.com/office/powerpoint/2010/main" val="2995444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nSpc>
                <a:spcPct val="100000"/>
              </a:lnSpc>
            </a:pPr>
            <a:r>
              <a:rPr lang="ru-RU" sz="2000" dirty="0">
                <a:solidFill>
                  <a:schemeClr val="tx1"/>
                </a:solidFill>
                <a:effectLst/>
              </a:rPr>
              <a:t>С 1992 г. Археологический научный центр проводит раскопки в историческом центре города. «В 1992-1993 гг. было проведено археологическое </a:t>
            </a:r>
            <a:r>
              <a:rPr lang="ru-RU" sz="2000" dirty="0" smtClean="0">
                <a:solidFill>
                  <a:schemeClr val="tx1"/>
                </a:solidFill>
                <a:effectLst/>
              </a:rPr>
              <a:t>исследование </a:t>
            </a:r>
            <a:r>
              <a:rPr lang="ru-RU" sz="2000" dirty="0">
                <a:solidFill>
                  <a:schemeClr val="tx1"/>
                </a:solidFill>
                <a:effectLst/>
              </a:rPr>
              <a:t>ряда объектов, </a:t>
            </a:r>
            <a:r>
              <a:rPr lang="ru-RU" sz="2000" dirty="0" smtClean="0">
                <a:solidFill>
                  <a:schemeClr val="tx1"/>
                </a:solidFill>
                <a:effectLst/>
              </a:rPr>
              <a:t>положившее </a:t>
            </a:r>
            <a:r>
              <a:rPr lang="ru-RU" sz="2000" dirty="0">
                <a:solidFill>
                  <a:schemeClr val="tx1"/>
                </a:solidFill>
                <a:effectLst/>
              </a:rPr>
              <a:t>начало городской археологии Челябинска». Исследования затронули центр по ул. Труда, перекрестка Васенко и Карла Маркса.</a:t>
            </a:r>
          </a:p>
        </p:txBody>
      </p:sp>
      <p:pic>
        <p:nvPicPr>
          <p:cNvPr id="3" name="Рисунок 2" descr="http://cdn.iportal.ru/news/2015/99/preview/e68fee16375feea0f3522e4e3aa0e1a502b4b8df_2560_1707_c.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497" y="1988840"/>
            <a:ext cx="6645910" cy="4431030"/>
          </a:xfrm>
          <a:prstGeom prst="rect">
            <a:avLst/>
          </a:prstGeom>
          <a:noFill/>
          <a:ln>
            <a:noFill/>
          </a:ln>
        </p:spPr>
      </p:pic>
    </p:spTree>
    <p:extLst>
      <p:ext uri="{BB962C8B-B14F-4D97-AF65-F5344CB8AC3E}">
        <p14:creationId xmlns:p14="http://schemas.microsoft.com/office/powerpoint/2010/main" val="501402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332656"/>
            <a:ext cx="3970784" cy="6120680"/>
          </a:xfrm>
        </p:spPr>
        <p:txBody>
          <a:bodyPr/>
          <a:lstStyle/>
          <a:p>
            <a:pPr algn="just">
              <a:lnSpc>
                <a:spcPct val="115000"/>
              </a:lnSpc>
              <a:spcAft>
                <a:spcPts val="1000"/>
              </a:spcAft>
            </a:pPr>
            <a:r>
              <a:rPr lang="ru-RU" sz="2000" dirty="0" smtClean="0"/>
              <a:t/>
            </a:r>
            <a:br>
              <a:rPr lang="ru-RU" sz="2000" dirty="0" smtClean="0"/>
            </a:br>
            <a:r>
              <a:rPr lang="ru-RU" sz="2000" dirty="0"/>
              <a:t/>
            </a:r>
            <a:br>
              <a:rPr lang="ru-RU" sz="2000" dirty="0"/>
            </a:br>
            <a:r>
              <a:rPr lang="ru-RU" sz="2000" dirty="0" smtClean="0">
                <a:solidFill>
                  <a:schemeClr val="tx1"/>
                </a:solidFill>
                <a:effectLst/>
                <a:latin typeface="Times New Roman" panose="02020603050405020304" pitchFamily="18" charset="0"/>
                <a:cs typeface="Times New Roman" panose="02020603050405020304" pitchFamily="18" charset="0"/>
              </a:rPr>
              <a:t>Археологические </a:t>
            </a:r>
            <a:r>
              <a:rPr lang="ru-RU" sz="2000" dirty="0">
                <a:solidFill>
                  <a:schemeClr val="tx1"/>
                </a:solidFill>
                <a:effectLst/>
                <a:latin typeface="Times New Roman" panose="02020603050405020304" pitchFamily="18" charset="0"/>
                <a:cs typeface="Times New Roman" panose="02020603050405020304" pitchFamily="18" charset="0"/>
              </a:rPr>
              <a:t>раскопки на улице Труда, между </a:t>
            </a:r>
            <a:r>
              <a:rPr lang="ru-RU" sz="2000" dirty="0" smtClean="0">
                <a:solidFill>
                  <a:schemeClr val="tx1"/>
                </a:solidFill>
                <a:effectLst/>
                <a:latin typeface="Times New Roman" panose="02020603050405020304" pitchFamily="18" charset="0"/>
                <a:cs typeface="Times New Roman" panose="02020603050405020304" pitchFamily="18" charset="0"/>
              </a:rPr>
              <a:t>Оперным </a:t>
            </a:r>
            <a:r>
              <a:rPr lang="ru-RU" sz="2000" dirty="0">
                <a:solidFill>
                  <a:schemeClr val="tx1"/>
                </a:solidFill>
                <a:effectLst/>
                <a:latin typeface="Times New Roman" panose="02020603050405020304" pitchFamily="18" charset="0"/>
                <a:cs typeface="Times New Roman" panose="02020603050405020304" pitchFamily="18" charset="0"/>
              </a:rPr>
              <a:t>театром и </a:t>
            </a:r>
            <a:r>
              <a:rPr lang="ru-RU" sz="2000" dirty="0" smtClean="0">
                <a:solidFill>
                  <a:schemeClr val="tx1"/>
                </a:solidFill>
                <a:effectLst/>
                <a:latin typeface="Times New Roman" panose="02020603050405020304" pitchFamily="18" charset="0"/>
                <a:cs typeface="Times New Roman" panose="02020603050405020304" pitchFamily="18" charset="0"/>
              </a:rPr>
              <a:t>Картинной </a:t>
            </a:r>
            <a:r>
              <a:rPr lang="ru-RU" sz="2000" dirty="0">
                <a:solidFill>
                  <a:schemeClr val="tx1"/>
                </a:solidFill>
                <a:effectLst/>
                <a:latin typeface="Times New Roman" panose="02020603050405020304" pitchFamily="18" charset="0"/>
                <a:cs typeface="Times New Roman" panose="02020603050405020304" pitchFamily="18" charset="0"/>
              </a:rPr>
              <a:t>галереей. Они начались в первых числах </a:t>
            </a:r>
            <a:r>
              <a:rPr lang="ru-RU" sz="2000" dirty="0" smtClean="0">
                <a:solidFill>
                  <a:schemeClr val="tx1"/>
                </a:solidFill>
                <a:effectLst/>
                <a:latin typeface="Times New Roman" panose="02020603050405020304" pitchFamily="18" charset="0"/>
                <a:cs typeface="Times New Roman" panose="02020603050405020304" pitchFamily="18" charset="0"/>
              </a:rPr>
              <a:t>октября 2010 </a:t>
            </a:r>
            <a:r>
              <a:rPr lang="ru-RU" sz="2000" dirty="0">
                <a:solidFill>
                  <a:schemeClr val="tx1"/>
                </a:solidFill>
                <a:effectLst/>
                <a:latin typeface="Times New Roman" panose="02020603050405020304" pitchFamily="18" charset="0"/>
                <a:cs typeface="Times New Roman" panose="02020603050405020304" pitchFamily="18" charset="0"/>
              </a:rPr>
              <a:t>г. </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effectLst/>
                <a:latin typeface="Times New Roman" panose="02020603050405020304" pitchFamily="18" charset="0"/>
                <a:ea typeface="Calibri"/>
                <a:cs typeface="Times New Roman" panose="02020603050405020304" pitchFamily="18" charset="0"/>
              </a:rPr>
              <a:t>Точное расположение первого сооружения старой </a:t>
            </a:r>
            <a:r>
              <a:rPr lang="ru-RU" sz="2000" dirty="0" err="1">
                <a:solidFill>
                  <a:schemeClr val="tx1"/>
                </a:solidFill>
                <a:effectLst/>
                <a:latin typeface="Times New Roman" panose="02020603050405020304" pitchFamily="18" charset="0"/>
                <a:ea typeface="Calibri"/>
                <a:cs typeface="Times New Roman" panose="02020603050405020304" pitchFamily="18" charset="0"/>
              </a:rPr>
              <a:t>Челябы</a:t>
            </a:r>
            <a:r>
              <a:rPr lang="ru-RU" sz="2000" dirty="0">
                <a:solidFill>
                  <a:schemeClr val="tx1"/>
                </a:solidFill>
                <a:effectLst/>
                <a:latin typeface="Times New Roman" panose="02020603050405020304" pitchFamily="18" charset="0"/>
                <a:ea typeface="Calibri"/>
                <a:cs typeface="Times New Roman" panose="02020603050405020304" pitchFamily="18" charset="0"/>
              </a:rPr>
              <a:t> долгое время оставалось загадкой для исследователей. </a:t>
            </a:r>
            <a:r>
              <a:rPr lang="ru-RU" sz="2000" dirty="0" smtClean="0">
                <a:solidFill>
                  <a:schemeClr val="tx1"/>
                </a:solidFill>
                <a:effectLst/>
                <a:latin typeface="Times New Roman" panose="02020603050405020304" pitchFamily="18" charset="0"/>
                <a:ea typeface="Calibri"/>
                <a:cs typeface="Times New Roman" panose="02020603050405020304" pitchFamily="18" charset="0"/>
              </a:rPr>
              <a:t/>
            </a:r>
            <a:br>
              <a:rPr lang="ru-RU" sz="2000" dirty="0" smtClean="0">
                <a:solidFill>
                  <a:schemeClr val="tx1"/>
                </a:solidFill>
                <a:effectLst/>
                <a:latin typeface="Times New Roman" panose="02020603050405020304" pitchFamily="18" charset="0"/>
                <a:ea typeface="Calibri"/>
                <a:cs typeface="Times New Roman" panose="02020603050405020304" pitchFamily="18" charset="0"/>
              </a:rPr>
            </a:br>
            <a:r>
              <a:rPr lang="ru-RU" sz="2000" dirty="0" smtClean="0">
                <a:solidFill>
                  <a:schemeClr val="tx1"/>
                </a:solidFill>
                <a:effectLst/>
                <a:latin typeface="Times New Roman" panose="02020603050405020304" pitchFamily="18" charset="0"/>
                <a:ea typeface="Calibri"/>
                <a:cs typeface="Times New Roman" panose="02020603050405020304" pitchFamily="18" charset="0"/>
              </a:rPr>
              <a:t>Решить </a:t>
            </a:r>
            <a:r>
              <a:rPr lang="ru-RU" sz="2000" dirty="0">
                <a:solidFill>
                  <a:schemeClr val="tx1"/>
                </a:solidFill>
                <a:effectLst/>
                <a:latin typeface="Times New Roman" panose="02020603050405020304" pitchFamily="18" charset="0"/>
                <a:ea typeface="Calibri"/>
                <a:cs typeface="Times New Roman" panose="02020603050405020304" pitchFamily="18" charset="0"/>
              </a:rPr>
              <a:t>ее помогла «дорожная революция». Рабочие начали рыть котлован для строительства новых трамвайных путей, а под слоем битого кирпича и щебня археологи нашли следы старой крепости.</a:t>
            </a:r>
            <a:r>
              <a:rPr lang="ru-RU" sz="1600" dirty="0">
                <a:solidFill>
                  <a:schemeClr val="tx1"/>
                </a:solidFill>
                <a:effectLst/>
                <a:latin typeface="Calibri"/>
                <a:ea typeface="Calibri"/>
                <a:cs typeface="Times New Roman"/>
              </a:rPr>
              <a:t/>
            </a:r>
            <a:br>
              <a:rPr lang="ru-RU" sz="1600" dirty="0">
                <a:solidFill>
                  <a:schemeClr val="tx1"/>
                </a:solidFill>
                <a:effectLst/>
                <a:latin typeface="Calibri"/>
                <a:ea typeface="Calibri"/>
                <a:cs typeface="Times New Roman"/>
              </a:rPr>
            </a:br>
            <a:endParaRPr lang="ru-RU" sz="2000" dirty="0">
              <a:solidFill>
                <a:schemeClr val="tx1"/>
              </a:solidFill>
            </a:endParaRPr>
          </a:p>
        </p:txBody>
      </p:sp>
      <p:pic>
        <p:nvPicPr>
          <p:cNvPr id="3" name="Рисунок 2" descr="http://vecherka.su/pics/uploads/archive2010/10_2010/20102010/23.jpg"/>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3960440" cy="4529951"/>
          </a:xfrm>
          <a:prstGeom prst="rect">
            <a:avLst/>
          </a:prstGeom>
          <a:noFill/>
          <a:ln>
            <a:noFill/>
          </a:ln>
        </p:spPr>
      </p:pic>
    </p:spTree>
    <p:extLst>
      <p:ext uri="{BB962C8B-B14F-4D97-AF65-F5344CB8AC3E}">
        <p14:creationId xmlns:p14="http://schemas.microsoft.com/office/powerpoint/2010/main" val="3099532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ChangeAspect="1"/>
          </p:cNvGraphicFramePr>
          <p:nvPr>
            <p:extLst>
              <p:ext uri="{D42A27DB-BD31-4B8C-83A1-F6EECF244321}">
                <p14:modId xmlns:p14="http://schemas.microsoft.com/office/powerpoint/2010/main" val="1589041874"/>
              </p:ext>
            </p:extLst>
          </p:nvPr>
        </p:nvGraphicFramePr>
        <p:xfrm>
          <a:off x="1597026" y="711200"/>
          <a:ext cx="5948363" cy="5435600"/>
        </p:xfrm>
        <a:graphic>
          <a:graphicData uri="http://schemas.openxmlformats.org/presentationml/2006/ole">
            <mc:AlternateContent xmlns:mc="http://schemas.openxmlformats.org/markup-compatibility/2006">
              <mc:Choice xmlns:v="urn:schemas-microsoft-com:vml" Requires="v">
                <p:oleObj spid="_x0000_s1049" name="Документ" r:id="rId3" imgW="5948118" imgH="5435970" progId="Word.Document.12">
                  <p:embed/>
                </p:oleObj>
              </mc:Choice>
              <mc:Fallback>
                <p:oleObj name="Документ" r:id="rId3" imgW="5948118" imgH="5435970" progId="Word.Document.12">
                  <p:embed/>
                  <p:pic>
                    <p:nvPicPr>
                      <p:cNvPr id="0" name=""/>
                      <p:cNvPicPr/>
                      <p:nvPr/>
                    </p:nvPicPr>
                    <p:blipFill>
                      <a:blip r:embed="rId4"/>
                      <a:stretch>
                        <a:fillRect/>
                      </a:stretch>
                    </p:blipFill>
                    <p:spPr>
                      <a:xfrm>
                        <a:off x="1597026" y="711200"/>
                        <a:ext cx="5948363" cy="5435600"/>
                      </a:xfrm>
                      <a:prstGeom prst="rect">
                        <a:avLst/>
                      </a:prstGeom>
                    </p:spPr>
                  </p:pic>
                </p:oleObj>
              </mc:Fallback>
            </mc:AlternateContent>
          </a:graphicData>
        </a:graphic>
      </p:graphicFrame>
    </p:spTree>
    <p:extLst>
      <p:ext uri="{BB962C8B-B14F-4D97-AF65-F5344CB8AC3E}">
        <p14:creationId xmlns:p14="http://schemas.microsoft.com/office/powerpoint/2010/main" val="1321411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973470"/>
            <a:ext cx="6172200" cy="2379330"/>
          </a:xfrm>
        </p:spPr>
        <p:txBody>
          <a:bodyPr>
            <a:normAutofit/>
          </a:bodyPr>
          <a:lstStyle/>
          <a:p>
            <a:r>
              <a:rPr lang="ru-RU" b="0" dirty="0" smtClean="0">
                <a:solidFill>
                  <a:schemeClr val="tx1"/>
                </a:solidFill>
              </a:rPr>
              <a:t>Б</a:t>
            </a:r>
            <a:r>
              <a:rPr lang="ru-RU" dirty="0" smtClean="0">
                <a:solidFill>
                  <a:schemeClr val="tx1"/>
                </a:solidFill>
              </a:rPr>
              <a:t>олее подробно с материалами, которые </a:t>
            </a:r>
            <a:r>
              <a:rPr lang="ru-RU" b="0" dirty="0" smtClean="0">
                <a:solidFill>
                  <a:schemeClr val="tx1"/>
                </a:solidFill>
              </a:rPr>
              <a:t>В</a:t>
            </a:r>
            <a:r>
              <a:rPr lang="ru-RU" dirty="0" smtClean="0">
                <a:solidFill>
                  <a:schemeClr val="tx1"/>
                </a:solidFill>
              </a:rPr>
              <a:t>ас заинтересовали, </a:t>
            </a:r>
            <a:r>
              <a:rPr lang="ru-RU" b="0" dirty="0" smtClean="0">
                <a:solidFill>
                  <a:schemeClr val="tx1"/>
                </a:solidFill>
              </a:rPr>
              <a:t>В</a:t>
            </a:r>
            <a:r>
              <a:rPr lang="ru-RU" dirty="0" smtClean="0">
                <a:solidFill>
                  <a:schemeClr val="tx1"/>
                </a:solidFill>
              </a:rPr>
              <a:t>ы можете ознакомиться в школьном музее «</a:t>
            </a:r>
            <a:r>
              <a:rPr lang="ru-RU" b="0" dirty="0" smtClean="0">
                <a:solidFill>
                  <a:schemeClr val="tx1"/>
                </a:solidFill>
              </a:rPr>
              <a:t>Р</a:t>
            </a:r>
            <a:r>
              <a:rPr lang="ru-RU" dirty="0" smtClean="0">
                <a:solidFill>
                  <a:schemeClr val="tx1"/>
                </a:solidFill>
              </a:rPr>
              <a:t>ека времени»</a:t>
            </a:r>
            <a:endParaRPr lang="ru-RU" dirty="0">
              <a:solidFill>
                <a:schemeClr val="tx1"/>
              </a:solidFill>
            </a:endParaRPr>
          </a:p>
        </p:txBody>
      </p:sp>
      <p:sp>
        <p:nvSpPr>
          <p:cNvPr id="3" name="Подзаголовок 2"/>
          <p:cNvSpPr>
            <a:spLocks noGrp="1"/>
          </p:cNvSpPr>
          <p:nvPr>
            <p:ph type="subTitle" idx="1"/>
          </p:nvPr>
        </p:nvSpPr>
        <p:spPr>
          <a:xfrm>
            <a:off x="2286000" y="3573016"/>
            <a:ext cx="6477000" cy="2903984"/>
          </a:xfrm>
        </p:spPr>
        <p:txBody>
          <a:bodyPr>
            <a:noAutofit/>
          </a:bodyPr>
          <a:lstStyle/>
          <a:p>
            <a:r>
              <a:rPr lang="ru-RU" sz="2000" dirty="0" smtClean="0">
                <a:solidFill>
                  <a:schemeClr val="tx1"/>
                </a:solidFill>
              </a:rPr>
              <a:t>Музей расположен на 1 этаже МБОУ «Гимназия  №10» по адресу: г. Челябинск, </a:t>
            </a:r>
          </a:p>
          <a:p>
            <a:r>
              <a:rPr lang="ru-RU" sz="2000" dirty="0" smtClean="0">
                <a:solidFill>
                  <a:schemeClr val="tx1"/>
                </a:solidFill>
              </a:rPr>
              <a:t>ул. </a:t>
            </a:r>
            <a:r>
              <a:rPr lang="ru-RU" sz="2000" dirty="0" err="1" smtClean="0">
                <a:solidFill>
                  <a:schemeClr val="tx1"/>
                </a:solidFill>
              </a:rPr>
              <a:t>Елькина</a:t>
            </a:r>
            <a:r>
              <a:rPr lang="ru-RU" sz="2000" dirty="0" smtClean="0">
                <a:solidFill>
                  <a:schemeClr val="tx1"/>
                </a:solidFill>
              </a:rPr>
              <a:t>, 10.</a:t>
            </a:r>
          </a:p>
          <a:p>
            <a:r>
              <a:rPr lang="ru-RU" sz="2000" dirty="0" smtClean="0">
                <a:solidFill>
                  <a:schemeClr val="tx1"/>
                </a:solidFill>
              </a:rPr>
              <a:t>Проезд городским транспортом до остановки «Оперный театр», « пл. Ярославского» или «Гостиница Малахит»</a:t>
            </a:r>
            <a:endParaRPr lang="ru-RU" sz="2000" dirty="0">
              <a:solidFill>
                <a:schemeClr val="tx1"/>
              </a:solidFill>
            </a:endParaRPr>
          </a:p>
        </p:txBody>
      </p:sp>
    </p:spTree>
    <p:extLst>
      <p:ext uri="{BB962C8B-B14F-4D97-AF65-F5344CB8AC3E}">
        <p14:creationId xmlns:p14="http://schemas.microsoft.com/office/powerpoint/2010/main" val="4029475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p:cNvGrpSpPr>
          <p:nvPr/>
        </p:nvGrpSpPr>
        <p:grpSpPr bwMode="auto">
          <a:xfrm>
            <a:off x="827584" y="260648"/>
            <a:ext cx="8087816" cy="6368752"/>
            <a:chOff x="1341" y="2704"/>
            <a:chExt cx="9720" cy="12780"/>
          </a:xfrm>
        </p:grpSpPr>
        <p:sp>
          <p:nvSpPr>
            <p:cNvPr id="4" name="Oval 19"/>
            <p:cNvSpPr>
              <a:spLocks noChangeArrowheads="1"/>
            </p:cNvSpPr>
            <p:nvPr/>
          </p:nvSpPr>
          <p:spPr bwMode="auto">
            <a:xfrm>
              <a:off x="4941" y="6304"/>
              <a:ext cx="2880" cy="2880"/>
            </a:xfrm>
            <a:prstGeom prst="ellipse">
              <a:avLst/>
            </a:prstGeom>
            <a:gradFill rotWithShape="1">
              <a:gsLst>
                <a:gs pos="0">
                  <a:srgbClr val="84AA33">
                    <a:tint val="35000"/>
                    <a:satMod val="253000"/>
                  </a:srgbClr>
                </a:gs>
                <a:gs pos="50000">
                  <a:srgbClr val="84AA33">
                    <a:tint val="42000"/>
                    <a:satMod val="255000"/>
                  </a:srgbClr>
                </a:gs>
                <a:gs pos="97000">
                  <a:srgbClr val="84AA33">
                    <a:tint val="53000"/>
                    <a:satMod val="260000"/>
                  </a:srgbClr>
                </a:gs>
                <a:gs pos="100000">
                  <a:srgbClr val="84AA33">
                    <a:tint val="56000"/>
                    <a:satMod val="275000"/>
                  </a:srgbClr>
                </a:gs>
              </a:gsLst>
              <a:path path="circle">
                <a:fillToRect l="50000" t="50000" r="50000" b="50000"/>
              </a:path>
            </a:gradFill>
            <a:ln w="9525" cap="flat" cmpd="sng" algn="ctr">
              <a:solidFill>
                <a:srgbClr val="84AA33"/>
              </a:solidFill>
              <a:prstDash val="solid"/>
              <a:headEnd/>
              <a:tailEnd/>
            </a:ln>
            <a:effectLst>
              <a:outerShdw blurRad="63500" dist="25400" dir="5400000" rotWithShape="0">
                <a:srgbClr val="000000">
                  <a:alpha val="43137"/>
                </a:srgbClr>
              </a:outerShdw>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pitchFamily="34" charset="0"/>
                  <a:ea typeface="+mn-ea"/>
                  <a:cs typeface="Times New Roman" pitchFamily="18" charset="0"/>
                </a:rPr>
                <a:t>МУЗЕЙ</a:t>
              </a:r>
              <a:endParaRPr kumimoji="0" lang="en-US" sz="1800" b="0" i="0" u="none" strike="noStrike" kern="0" cap="none" spc="0" normalizeH="0" baseline="0" noProof="0" dirty="0">
                <a:ln>
                  <a:noFill/>
                </a:ln>
                <a:solidFill>
                  <a:srgbClr val="FF0000"/>
                </a:solidFill>
                <a:effectLst/>
                <a:uLnTx/>
                <a:uFillTx/>
                <a:latin typeface="Gill Sans MT"/>
                <a:ea typeface="+mn-ea"/>
                <a:cs typeface="+mn-cs"/>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pitchFamily="34" charset="0"/>
                  <a:ea typeface="+mn-ea"/>
                  <a:cs typeface="Times New Roman" pitchFamily="18" charset="0"/>
                </a:rPr>
                <a:t>«</a:t>
              </a:r>
              <a:r>
                <a:rPr kumimoji="0" lang="en-US" sz="1800" b="0" i="0" u="none" strike="noStrike" kern="0" cap="none" spc="0" normalizeH="0" baseline="0" noProof="0" dirty="0" err="1">
                  <a:ln>
                    <a:noFill/>
                  </a:ln>
                  <a:solidFill>
                    <a:srgbClr val="FF0000"/>
                  </a:solidFill>
                  <a:effectLst/>
                  <a:uLnTx/>
                  <a:uFillTx/>
                  <a:latin typeface="Calibri" pitchFamily="34" charset="0"/>
                  <a:ea typeface="+mn-ea"/>
                  <a:cs typeface="Times New Roman" pitchFamily="18" charset="0"/>
                </a:rPr>
                <a:t>Река</a:t>
              </a:r>
              <a:r>
                <a:rPr kumimoji="0" lang="en-US" sz="1800" b="0" i="0" u="none" strike="noStrike" kern="0" cap="none" spc="0" normalizeH="0" baseline="0" noProof="0" dirty="0">
                  <a:ln>
                    <a:noFill/>
                  </a:ln>
                  <a:solidFill>
                    <a:srgbClr val="FF0000"/>
                  </a:solidFill>
                  <a:effectLst/>
                  <a:uLnTx/>
                  <a:uFillTx/>
                  <a:latin typeface="Calibri" pitchFamily="34" charset="0"/>
                  <a:ea typeface="+mn-ea"/>
                  <a:cs typeface="Times New Roman" pitchFamily="18" charset="0"/>
                </a:rPr>
                <a:t> </a:t>
              </a:r>
              <a:r>
                <a:rPr kumimoji="0" lang="en-US" sz="1800" b="0" i="0" u="none" strike="noStrike" kern="0" cap="none" spc="0" normalizeH="0" baseline="0" noProof="0" dirty="0" err="1">
                  <a:ln>
                    <a:noFill/>
                  </a:ln>
                  <a:solidFill>
                    <a:srgbClr val="FF0000"/>
                  </a:solidFill>
                  <a:effectLst/>
                  <a:uLnTx/>
                  <a:uFillTx/>
                  <a:latin typeface="Calibri" pitchFamily="34" charset="0"/>
                  <a:ea typeface="+mn-ea"/>
                  <a:cs typeface="Times New Roman" pitchFamily="18" charset="0"/>
                </a:rPr>
                <a:t>времени</a:t>
              </a:r>
              <a:r>
                <a:rPr kumimoji="0" lang="en-US" sz="1800" b="0" i="0" u="none" strike="noStrike" kern="0" cap="none" spc="0" normalizeH="0" baseline="0" noProof="0" dirty="0">
                  <a:ln>
                    <a:noFill/>
                  </a:ln>
                  <a:solidFill>
                    <a:srgbClr val="FF0000"/>
                  </a:solidFill>
                  <a:effectLst/>
                  <a:uLnTx/>
                  <a:uFillTx/>
                  <a:latin typeface="Calibri" pitchFamily="34" charset="0"/>
                  <a:ea typeface="+mn-ea"/>
                  <a:cs typeface="Times New Roman" pitchFamily="18" charset="0"/>
                </a:rPr>
                <a:t>»</a:t>
              </a:r>
              <a:endParaRPr kumimoji="0" lang="en-US" sz="1800" b="0" i="0" u="none" strike="noStrike" kern="0" cap="none" spc="0" normalizeH="0" baseline="0" noProof="0" dirty="0">
                <a:ln>
                  <a:noFill/>
                </a:ln>
                <a:solidFill>
                  <a:srgbClr val="FF0000"/>
                </a:solidFill>
                <a:effectLst/>
                <a:uLnTx/>
                <a:uFillTx/>
                <a:latin typeface="Gill Sans MT"/>
                <a:ea typeface="+mn-ea"/>
                <a:cs typeface="+mn-cs"/>
              </a:endParaRPr>
            </a:p>
          </p:txBody>
        </p:sp>
        <p:sp>
          <p:nvSpPr>
            <p:cNvPr id="5" name="Text Box 18"/>
            <p:cNvSpPr txBox="1">
              <a:spLocks noChangeArrowheads="1"/>
            </p:cNvSpPr>
            <p:nvPr/>
          </p:nvSpPr>
          <p:spPr bwMode="auto">
            <a:xfrm>
              <a:off x="2781" y="2704"/>
              <a:ext cx="7020" cy="2160"/>
            </a:xfrm>
            <a:prstGeom prst="rect">
              <a:avLst/>
            </a:prstGeom>
            <a:gradFill rotWithShape="1">
              <a:gsLst>
                <a:gs pos="0">
                  <a:srgbClr val="FEB80A">
                    <a:tint val="35000"/>
                    <a:satMod val="253000"/>
                  </a:srgbClr>
                </a:gs>
                <a:gs pos="50000">
                  <a:srgbClr val="FEB80A">
                    <a:tint val="42000"/>
                    <a:satMod val="255000"/>
                  </a:srgbClr>
                </a:gs>
                <a:gs pos="97000">
                  <a:srgbClr val="FEB80A">
                    <a:tint val="53000"/>
                    <a:satMod val="260000"/>
                  </a:srgbClr>
                </a:gs>
                <a:gs pos="100000">
                  <a:srgbClr val="FEB80A">
                    <a:tint val="56000"/>
                    <a:satMod val="275000"/>
                  </a:srgbClr>
                </a:gs>
              </a:gsLst>
              <a:path path="circle">
                <a:fillToRect l="50000" t="50000" r="50000" b="50000"/>
              </a:path>
            </a:gradFill>
            <a:ln w="9525" cap="flat" cmpd="sng" algn="ctr">
              <a:solidFill>
                <a:srgbClr val="FEB80A"/>
              </a:solidFill>
              <a:prstDash val="solid"/>
              <a:headEnd/>
              <a:tailEnd/>
            </a:ln>
            <a:effectLst>
              <a:outerShdw blurRad="63500" dist="25400" dir="5400000" rotWithShape="0">
                <a:srgbClr val="000000">
                  <a:alpha val="43137"/>
                </a:srgbClr>
              </a:outerShdw>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ru-RU" sz="2000" b="0" i="0" u="none" strike="noStrike" kern="0" cap="none" spc="0" normalizeH="0" baseline="0" noProof="0" smtClean="0">
                  <a:ln>
                    <a:noFill/>
                  </a:ln>
                  <a:solidFill>
                    <a:sysClr val="windowText" lastClr="000000"/>
                  </a:solidFill>
                  <a:effectLst/>
                  <a:uLnTx/>
                  <a:uFillTx/>
                  <a:latin typeface="Corbel"/>
                  <a:ea typeface="+mn-ea"/>
                  <a:cs typeface="+mn-cs"/>
                </a:rPr>
                <a:t>Музей </a:t>
              </a:r>
              <a:r>
                <a:rPr kumimoji="0" lang="ru-RU" sz="2000" b="0" i="0" u="none" strike="noStrike" kern="0" cap="none" spc="0" normalizeH="0" baseline="0" noProof="0" dirty="0">
                  <a:ln>
                    <a:noFill/>
                  </a:ln>
                  <a:solidFill>
                    <a:sysClr val="windowText" lastClr="000000"/>
                  </a:solidFill>
                  <a:effectLst/>
                  <a:uLnTx/>
                  <a:uFillTx/>
                  <a:latin typeface="Corbel"/>
                  <a:ea typeface="+mn-ea"/>
                  <a:cs typeface="+mn-cs"/>
                </a:rPr>
                <a:t>в </a:t>
              </a:r>
              <a:r>
                <a:rPr kumimoji="0" lang="ru-RU" sz="2000" b="0" i="0" u="none" strike="noStrike" kern="0" cap="none" spc="0" normalizeH="0" baseline="0" noProof="0" dirty="0" err="1" smtClean="0">
                  <a:ln>
                    <a:noFill/>
                  </a:ln>
                  <a:solidFill>
                    <a:sysClr val="windowText" lastClr="000000"/>
                  </a:solidFill>
                  <a:effectLst/>
                  <a:uLnTx/>
                  <a:uFillTx/>
                  <a:latin typeface="Corbel"/>
                  <a:ea typeface="+mn-ea"/>
                  <a:cs typeface="+mn-cs"/>
                </a:rPr>
                <a:t>учебно</a:t>
              </a:r>
              <a:r>
                <a:rPr kumimoji="0" lang="ru-RU" sz="2000" b="0" i="0" u="none" strike="noStrike" kern="0" cap="none" spc="0" normalizeH="0" baseline="0" noProof="0" dirty="0" smtClean="0">
                  <a:ln>
                    <a:noFill/>
                  </a:ln>
                  <a:solidFill>
                    <a:sysClr val="windowText" lastClr="000000"/>
                  </a:solidFill>
                  <a:effectLst/>
                  <a:uLnTx/>
                  <a:uFillTx/>
                  <a:latin typeface="Corbel"/>
                  <a:ea typeface="+mn-ea"/>
                  <a:cs typeface="+mn-cs"/>
                </a:rPr>
                <a:t>–воспитательном </a:t>
              </a:r>
              <a:r>
                <a:rPr kumimoji="0" lang="ru-RU" sz="2000" b="0" i="0" u="none" strike="noStrike" kern="0" cap="none" spc="0" normalizeH="0" baseline="0" noProof="0" dirty="0">
                  <a:ln>
                    <a:noFill/>
                  </a:ln>
                  <a:solidFill>
                    <a:sysClr val="windowText" lastClr="000000"/>
                  </a:solidFill>
                  <a:effectLst/>
                  <a:uLnTx/>
                  <a:uFillTx/>
                  <a:latin typeface="Corbel"/>
                  <a:ea typeface="+mn-ea"/>
                  <a:cs typeface="+mn-cs"/>
                </a:rPr>
                <a:t>процессе гимназии</a:t>
              </a:r>
              <a:endParaRPr kumimoji="0" lang="en-US" sz="2000" b="0"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6" name="Text Box 17"/>
            <p:cNvSpPr txBox="1">
              <a:spLocks noChangeArrowheads="1"/>
            </p:cNvSpPr>
            <p:nvPr/>
          </p:nvSpPr>
          <p:spPr bwMode="auto">
            <a:xfrm>
              <a:off x="2601" y="13208"/>
              <a:ext cx="7020" cy="2276"/>
            </a:xfrm>
            <a:prstGeom prst="rect">
              <a:avLst/>
            </a:prstGeom>
            <a:gradFill rotWithShape="1">
              <a:gsLst>
                <a:gs pos="0">
                  <a:srgbClr val="FEB80A">
                    <a:tint val="35000"/>
                    <a:satMod val="253000"/>
                  </a:srgbClr>
                </a:gs>
                <a:gs pos="50000">
                  <a:srgbClr val="FEB80A">
                    <a:tint val="42000"/>
                    <a:satMod val="255000"/>
                  </a:srgbClr>
                </a:gs>
                <a:gs pos="97000">
                  <a:srgbClr val="FEB80A">
                    <a:tint val="53000"/>
                    <a:satMod val="260000"/>
                  </a:srgbClr>
                </a:gs>
                <a:gs pos="100000">
                  <a:srgbClr val="FEB80A">
                    <a:tint val="56000"/>
                    <a:satMod val="275000"/>
                  </a:srgbClr>
                </a:gs>
              </a:gsLst>
              <a:path path="circle">
                <a:fillToRect l="50000" t="50000" r="50000" b="50000"/>
              </a:path>
            </a:gradFill>
            <a:ln w="9525" cap="flat" cmpd="sng" algn="ctr">
              <a:solidFill>
                <a:srgbClr val="FEB80A"/>
              </a:solidFill>
              <a:prstDash val="solid"/>
              <a:headEnd/>
              <a:tailEnd/>
            </a:ln>
            <a:effectLst>
              <a:outerShdw blurRad="63500" dist="25400" dir="5400000" rotWithShape="0">
                <a:srgbClr val="000000">
                  <a:alpha val="43137"/>
                </a:srgbClr>
              </a:outerShdw>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Text" lastClr="000000"/>
                  </a:solidFill>
                  <a:effectLst/>
                  <a:uLnTx/>
                  <a:uFillTx/>
                  <a:latin typeface="Corbel"/>
                  <a:ea typeface="+mn-ea"/>
                  <a:cs typeface="+mn-cs"/>
                </a:rPr>
                <a:t>Охрана </a:t>
              </a:r>
              <a:r>
                <a:rPr kumimoji="0" lang="ru-RU" sz="1800" b="0" i="0" u="none" strike="noStrike" kern="0" cap="none" spc="0" normalizeH="0" baseline="0" noProof="0" dirty="0" smtClean="0">
                  <a:ln>
                    <a:noFill/>
                  </a:ln>
                  <a:solidFill>
                    <a:sysClr val="windowText" lastClr="000000"/>
                  </a:solidFill>
                  <a:effectLst/>
                  <a:uLnTx/>
                  <a:uFillTx/>
                  <a:latin typeface="Corbel"/>
                  <a:ea typeface="+mn-ea"/>
                  <a:cs typeface="+mn-cs"/>
                </a:rPr>
                <a:t>памятников </a:t>
              </a:r>
              <a:r>
                <a:rPr kumimoji="0" lang="ru-RU" sz="1800" b="0" i="0" u="none" strike="noStrike" kern="0" cap="none" spc="0" normalizeH="0" baseline="0" noProof="0" dirty="0">
                  <a:ln>
                    <a:noFill/>
                  </a:ln>
                  <a:solidFill>
                    <a:sysClr val="windowText" lastClr="000000"/>
                  </a:solidFill>
                  <a:effectLst/>
                  <a:uLnTx/>
                  <a:uFillTx/>
                  <a:latin typeface="Corbel"/>
                  <a:ea typeface="+mn-ea"/>
                  <a:cs typeface="+mn-cs"/>
                </a:rPr>
                <a:t>истории и культуры , природы родного края</a:t>
              </a:r>
              <a:endParaRPr kumimoji="0" lang="en-US" sz="1800" b="0"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7" name="Text Box 16"/>
            <p:cNvSpPr txBox="1">
              <a:spLocks noChangeArrowheads="1"/>
            </p:cNvSpPr>
            <p:nvPr/>
          </p:nvSpPr>
          <p:spPr bwMode="auto">
            <a:xfrm>
              <a:off x="1341" y="5224"/>
              <a:ext cx="3060" cy="2700"/>
            </a:xfrm>
            <a:prstGeom prst="rect">
              <a:avLst/>
            </a:prstGeom>
            <a:gradFill rotWithShape="1">
              <a:gsLst>
                <a:gs pos="0">
                  <a:srgbClr val="FEB80A">
                    <a:tint val="35000"/>
                    <a:satMod val="253000"/>
                  </a:srgbClr>
                </a:gs>
                <a:gs pos="50000">
                  <a:srgbClr val="FEB80A">
                    <a:tint val="42000"/>
                    <a:satMod val="255000"/>
                  </a:srgbClr>
                </a:gs>
                <a:gs pos="97000">
                  <a:srgbClr val="FEB80A">
                    <a:tint val="53000"/>
                    <a:satMod val="260000"/>
                  </a:srgbClr>
                </a:gs>
                <a:gs pos="100000">
                  <a:srgbClr val="FEB80A">
                    <a:tint val="56000"/>
                    <a:satMod val="275000"/>
                  </a:srgbClr>
                </a:gs>
              </a:gsLst>
              <a:path path="circle">
                <a:fillToRect l="50000" t="50000" r="50000" b="50000"/>
              </a:path>
            </a:gradFill>
            <a:ln w="9525" cap="flat" cmpd="sng" algn="ctr">
              <a:solidFill>
                <a:srgbClr val="FEB80A"/>
              </a:solidFill>
              <a:prstDash val="solid"/>
              <a:headEnd/>
              <a:tailEnd/>
            </a:ln>
            <a:effectLst>
              <a:outerShdw blurRad="63500" dist="25400" dir="5400000" rotWithShape="0">
                <a:srgbClr val="000000">
                  <a:alpha val="43137"/>
                </a:srgbClr>
              </a:outerShdw>
            </a:effec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ru-RU" sz="1600" b="0" i="0" u="none" strike="noStrike" kern="0" cap="none" spc="0" normalizeH="0" baseline="0" noProof="0" dirty="0">
                  <a:ln>
                    <a:noFill/>
                  </a:ln>
                  <a:solidFill>
                    <a:sysClr val="windowText" lastClr="000000"/>
                  </a:solidFill>
                  <a:effectLst/>
                  <a:uLnTx/>
                  <a:uFillTx/>
                  <a:latin typeface="Corbel"/>
                  <a:ea typeface="+mn-ea"/>
                  <a:cs typeface="+mn-cs"/>
                </a:rPr>
                <a:t>Вовлечение в работу музея учащихся, педагогов и родителей</a:t>
              </a:r>
              <a:endParaRPr kumimoji="0" lang="en-US" sz="1600" b="0"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8" name="Text Box 15"/>
            <p:cNvSpPr txBox="1">
              <a:spLocks noChangeArrowheads="1"/>
            </p:cNvSpPr>
            <p:nvPr/>
          </p:nvSpPr>
          <p:spPr bwMode="auto">
            <a:xfrm>
              <a:off x="1341" y="9004"/>
              <a:ext cx="3172" cy="2804"/>
            </a:xfrm>
            <a:prstGeom prst="rect">
              <a:avLst/>
            </a:prstGeom>
            <a:gradFill rotWithShape="1">
              <a:gsLst>
                <a:gs pos="0">
                  <a:srgbClr val="FEB80A">
                    <a:tint val="35000"/>
                    <a:satMod val="253000"/>
                  </a:srgbClr>
                </a:gs>
                <a:gs pos="50000">
                  <a:srgbClr val="FEB80A">
                    <a:tint val="42000"/>
                    <a:satMod val="255000"/>
                  </a:srgbClr>
                </a:gs>
                <a:gs pos="97000">
                  <a:srgbClr val="FEB80A">
                    <a:tint val="53000"/>
                    <a:satMod val="260000"/>
                  </a:srgbClr>
                </a:gs>
                <a:gs pos="100000">
                  <a:srgbClr val="FEB80A">
                    <a:tint val="56000"/>
                    <a:satMod val="275000"/>
                  </a:srgbClr>
                </a:gs>
              </a:gsLst>
              <a:path path="circle">
                <a:fillToRect l="50000" t="50000" r="50000" b="50000"/>
              </a:path>
            </a:gradFill>
            <a:ln w="9525" cap="flat" cmpd="sng" algn="ctr">
              <a:solidFill>
                <a:srgbClr val="FEB80A"/>
              </a:solidFill>
              <a:prstDash val="solid"/>
              <a:headEnd/>
              <a:tailEnd/>
            </a:ln>
            <a:effectLst>
              <a:outerShdw blurRad="63500" dist="25400" dir="5400000" rotWithShape="0">
                <a:srgbClr val="000000">
                  <a:alpha val="43137"/>
                </a:srgbClr>
              </a:outerShdw>
            </a:effec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Text" lastClr="000000"/>
                  </a:solidFill>
                  <a:effectLst/>
                  <a:uLnTx/>
                  <a:uFillTx/>
                  <a:latin typeface="Corbel"/>
                  <a:ea typeface="+mn-ea"/>
                  <a:cs typeface="+mn-cs"/>
                </a:rPr>
                <a:t>У</a:t>
              </a:r>
              <a:r>
                <a:rPr kumimoji="0" lang="ru-RU" sz="1600" b="0" i="0" u="none" strike="noStrike" kern="0" cap="none" spc="0" normalizeH="0" baseline="0" noProof="0" dirty="0">
                  <a:ln>
                    <a:noFill/>
                  </a:ln>
                  <a:solidFill>
                    <a:sysClr val="windowText" lastClr="000000"/>
                  </a:solidFill>
                  <a:effectLst/>
                  <a:uLnTx/>
                  <a:uFillTx/>
                  <a:latin typeface="Corbel"/>
                  <a:ea typeface="+mn-ea"/>
                  <a:cs typeface="+mn-cs"/>
                </a:rPr>
                <a:t>частие в подготовке и праздновании юбилейных дат </a:t>
              </a:r>
              <a:r>
                <a:rPr kumimoji="0" lang="ru-RU" sz="1600" b="0" i="0" u="none" strike="noStrike" kern="0" cap="none" spc="0" normalizeH="0" baseline="0" noProof="0" dirty="0" smtClean="0">
                  <a:ln>
                    <a:noFill/>
                  </a:ln>
                  <a:solidFill>
                    <a:sysClr val="windowText" lastClr="000000"/>
                  </a:solidFill>
                  <a:effectLst/>
                  <a:uLnTx/>
                  <a:uFillTx/>
                  <a:latin typeface="Corbel"/>
                  <a:ea typeface="+mn-ea"/>
                  <a:cs typeface="+mn-cs"/>
                </a:rPr>
                <a:t>школы, города и России</a:t>
              </a:r>
              <a:endParaRPr kumimoji="0" lang="en-US" sz="1800" b="0"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9" name="Text Box 14"/>
            <p:cNvSpPr txBox="1">
              <a:spLocks noChangeArrowheads="1"/>
            </p:cNvSpPr>
            <p:nvPr/>
          </p:nvSpPr>
          <p:spPr bwMode="auto">
            <a:xfrm>
              <a:off x="8001" y="9882"/>
              <a:ext cx="3060" cy="2101"/>
            </a:xfrm>
            <a:prstGeom prst="rect">
              <a:avLst/>
            </a:prstGeom>
            <a:gradFill rotWithShape="1">
              <a:gsLst>
                <a:gs pos="0">
                  <a:srgbClr val="FEB80A">
                    <a:tint val="35000"/>
                    <a:satMod val="253000"/>
                  </a:srgbClr>
                </a:gs>
                <a:gs pos="50000">
                  <a:srgbClr val="FEB80A">
                    <a:tint val="42000"/>
                    <a:satMod val="255000"/>
                  </a:srgbClr>
                </a:gs>
                <a:gs pos="97000">
                  <a:srgbClr val="FEB80A">
                    <a:tint val="53000"/>
                    <a:satMod val="260000"/>
                  </a:srgbClr>
                </a:gs>
                <a:gs pos="100000">
                  <a:srgbClr val="FEB80A">
                    <a:tint val="56000"/>
                    <a:satMod val="275000"/>
                  </a:srgbClr>
                </a:gs>
              </a:gsLst>
              <a:path path="circle">
                <a:fillToRect l="50000" t="50000" r="50000" b="50000"/>
              </a:path>
            </a:gradFill>
            <a:ln w="9525" cap="flat" cmpd="sng" algn="ctr">
              <a:solidFill>
                <a:srgbClr val="FEB80A"/>
              </a:solidFill>
              <a:prstDash val="solid"/>
              <a:headEnd/>
              <a:tailEnd/>
            </a:ln>
            <a:effectLst>
              <a:outerShdw blurRad="63500" dist="25400" dir="5400000" rotWithShape="0">
                <a:srgbClr val="000000">
                  <a:alpha val="43137"/>
                </a:srgbClr>
              </a:outerShdw>
            </a:effec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ru-RU" sz="1600" b="0" i="0" u="none" strike="noStrike" kern="0" cap="none" spc="0" normalizeH="0" baseline="0" noProof="0" dirty="0">
                  <a:ln>
                    <a:noFill/>
                  </a:ln>
                  <a:solidFill>
                    <a:sysClr val="windowText" lastClr="000000"/>
                  </a:solidFill>
                  <a:effectLst/>
                  <a:uLnTx/>
                  <a:uFillTx/>
                  <a:latin typeface="Corbel"/>
                  <a:ea typeface="+mn-ea"/>
                  <a:cs typeface="+mn-cs"/>
                </a:rPr>
                <a:t>Подготовка лекторов и экскурсоводов из числа учащихся</a:t>
              </a:r>
              <a:endParaRPr kumimoji="0" lang="en-US" sz="1600" b="0"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10" name="Text Box 13"/>
            <p:cNvSpPr txBox="1">
              <a:spLocks noChangeArrowheads="1"/>
            </p:cNvSpPr>
            <p:nvPr/>
          </p:nvSpPr>
          <p:spPr bwMode="auto">
            <a:xfrm>
              <a:off x="8094" y="7781"/>
              <a:ext cx="2967" cy="1751"/>
            </a:xfrm>
            <a:prstGeom prst="rect">
              <a:avLst/>
            </a:prstGeom>
            <a:gradFill rotWithShape="1">
              <a:gsLst>
                <a:gs pos="0">
                  <a:srgbClr val="FEB80A">
                    <a:tint val="35000"/>
                    <a:satMod val="253000"/>
                  </a:srgbClr>
                </a:gs>
                <a:gs pos="50000">
                  <a:srgbClr val="FEB80A">
                    <a:tint val="42000"/>
                    <a:satMod val="255000"/>
                  </a:srgbClr>
                </a:gs>
                <a:gs pos="97000">
                  <a:srgbClr val="FEB80A">
                    <a:tint val="53000"/>
                    <a:satMod val="260000"/>
                  </a:srgbClr>
                </a:gs>
                <a:gs pos="100000">
                  <a:srgbClr val="FEB80A">
                    <a:tint val="56000"/>
                    <a:satMod val="275000"/>
                  </a:srgbClr>
                </a:gs>
              </a:gsLst>
              <a:path path="circle">
                <a:fillToRect l="50000" t="50000" r="50000" b="50000"/>
              </a:path>
            </a:gradFill>
            <a:ln w="9525" cap="flat" cmpd="sng" algn="ctr">
              <a:solidFill>
                <a:srgbClr val="FEB80A"/>
              </a:solidFill>
              <a:prstDash val="solid"/>
              <a:headEnd/>
              <a:tailEnd/>
            </a:ln>
            <a:effectLst>
              <a:outerShdw blurRad="63500" dist="25400" dir="5400000" rotWithShape="0">
                <a:srgbClr val="000000">
                  <a:alpha val="43137"/>
                </a:srgbClr>
              </a:outerShdw>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ru-RU" sz="1600" b="0" i="0" u="none" strike="noStrike" kern="0" cap="none" spc="0" normalizeH="0" baseline="0" noProof="0" dirty="0">
                  <a:ln>
                    <a:noFill/>
                  </a:ln>
                  <a:solidFill>
                    <a:sysClr val="windowText" lastClr="000000"/>
                  </a:solidFill>
                  <a:effectLst/>
                  <a:uLnTx/>
                  <a:uFillTx/>
                  <a:latin typeface="Corbel"/>
                  <a:ea typeface="+mn-ea"/>
                  <a:cs typeface="+mn-cs"/>
                </a:rPr>
                <a:t>Просветительская работа среди учащихся</a:t>
              </a:r>
              <a:endParaRPr kumimoji="0" lang="en-US" sz="1600" b="0"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11" name="Text Box 12"/>
            <p:cNvSpPr txBox="1">
              <a:spLocks noChangeArrowheads="1"/>
            </p:cNvSpPr>
            <p:nvPr/>
          </p:nvSpPr>
          <p:spPr bwMode="auto">
            <a:xfrm>
              <a:off x="8001" y="5224"/>
              <a:ext cx="3060" cy="2032"/>
            </a:xfrm>
            <a:prstGeom prst="rect">
              <a:avLst/>
            </a:prstGeom>
            <a:gradFill rotWithShape="1">
              <a:gsLst>
                <a:gs pos="0">
                  <a:srgbClr val="FEB80A">
                    <a:tint val="35000"/>
                    <a:satMod val="253000"/>
                  </a:srgbClr>
                </a:gs>
                <a:gs pos="50000">
                  <a:srgbClr val="FEB80A">
                    <a:tint val="42000"/>
                    <a:satMod val="255000"/>
                  </a:srgbClr>
                </a:gs>
                <a:gs pos="97000">
                  <a:srgbClr val="FEB80A">
                    <a:tint val="53000"/>
                    <a:satMod val="260000"/>
                  </a:srgbClr>
                </a:gs>
                <a:gs pos="100000">
                  <a:srgbClr val="FEB80A">
                    <a:tint val="56000"/>
                    <a:satMod val="275000"/>
                  </a:srgbClr>
                </a:gs>
              </a:gsLst>
              <a:path path="circle">
                <a:fillToRect l="50000" t="50000" r="50000" b="50000"/>
              </a:path>
            </a:gradFill>
            <a:ln w="9525" cap="flat" cmpd="sng" algn="ctr">
              <a:solidFill>
                <a:srgbClr val="FEB80A"/>
              </a:solidFill>
              <a:prstDash val="solid"/>
              <a:headEnd/>
              <a:tailEnd/>
            </a:ln>
            <a:effectLst>
              <a:outerShdw blurRad="63500" dist="25400" dir="5400000" rotWithShape="0">
                <a:srgbClr val="000000">
                  <a:alpha val="43137"/>
                </a:srgbClr>
              </a:outerShdw>
            </a:effec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ru-RU" sz="1600" b="0" i="0" u="none" strike="noStrike" kern="0" cap="none" spc="0" normalizeH="0" baseline="0" noProof="0" dirty="0">
                  <a:ln>
                    <a:noFill/>
                  </a:ln>
                  <a:solidFill>
                    <a:sysClr val="windowText" lastClr="000000"/>
                  </a:solidFill>
                  <a:effectLst/>
                  <a:uLnTx/>
                  <a:uFillTx/>
                  <a:latin typeface="Corbel"/>
                  <a:ea typeface="+mn-ea"/>
                  <a:cs typeface="+mn-cs"/>
                </a:rPr>
                <a:t>Изучение и сохранение традиций школы</a:t>
              </a:r>
              <a:endParaRPr kumimoji="0" lang="en-US" sz="1600" b="0"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12" name="Line 11"/>
            <p:cNvSpPr>
              <a:spLocks noChangeShapeType="1"/>
            </p:cNvSpPr>
            <p:nvPr/>
          </p:nvSpPr>
          <p:spPr bwMode="auto">
            <a:xfrm flipV="1">
              <a:off x="4401" y="8824"/>
              <a:ext cx="1080" cy="12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13" name="Line 10"/>
            <p:cNvSpPr>
              <a:spLocks noChangeShapeType="1"/>
            </p:cNvSpPr>
            <p:nvPr/>
          </p:nvSpPr>
          <p:spPr bwMode="auto">
            <a:xfrm>
              <a:off x="6381" y="9184"/>
              <a:ext cx="0" cy="41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14" name="Line 9"/>
            <p:cNvSpPr>
              <a:spLocks noChangeShapeType="1"/>
            </p:cNvSpPr>
            <p:nvPr/>
          </p:nvSpPr>
          <p:spPr bwMode="auto">
            <a:xfrm flipH="1" flipV="1">
              <a:off x="7281" y="8824"/>
              <a:ext cx="720" cy="1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15" name="Line 8"/>
            <p:cNvSpPr>
              <a:spLocks noChangeShapeType="1"/>
            </p:cNvSpPr>
            <p:nvPr/>
          </p:nvSpPr>
          <p:spPr bwMode="auto">
            <a:xfrm flipV="1">
              <a:off x="7101" y="5404"/>
              <a:ext cx="900" cy="1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16" name="Line 6"/>
            <p:cNvSpPr>
              <a:spLocks noChangeShapeType="1"/>
            </p:cNvSpPr>
            <p:nvPr/>
          </p:nvSpPr>
          <p:spPr bwMode="auto">
            <a:xfrm flipH="1" flipV="1">
              <a:off x="4401" y="6124"/>
              <a:ext cx="720" cy="9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17" name="Line 5"/>
            <p:cNvSpPr>
              <a:spLocks noChangeShapeType="1"/>
            </p:cNvSpPr>
            <p:nvPr/>
          </p:nvSpPr>
          <p:spPr bwMode="auto">
            <a:xfrm flipV="1">
              <a:off x="6381" y="4864"/>
              <a:ext cx="0" cy="14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1981559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2904" y="260648"/>
            <a:ext cx="8229600" cy="936104"/>
          </a:xfrm>
        </p:spPr>
        <p:txBody>
          <a:bodyPr/>
          <a:lstStyle/>
          <a:p>
            <a:pPr>
              <a:lnSpc>
                <a:spcPct val="100000"/>
              </a:lnSpc>
            </a:pPr>
            <a:r>
              <a:rPr lang="ru-RU" sz="2800" dirty="0" smtClean="0"/>
              <a:t>Защита </a:t>
            </a:r>
            <a:r>
              <a:rPr lang="ru-RU" sz="2800" dirty="0">
                <a:effectLst/>
                <a:latin typeface="Times New Roman"/>
                <a:ea typeface="Calibri"/>
              </a:rPr>
              <a:t>реферативных и научно-исследовательских </a:t>
            </a:r>
            <a:r>
              <a:rPr lang="ru-RU" sz="2800" dirty="0" smtClean="0">
                <a:effectLst/>
                <a:latin typeface="Times New Roman"/>
                <a:ea typeface="Calibri"/>
              </a:rPr>
              <a:t>работ на уровне города, области, России</a:t>
            </a:r>
            <a:endParaRPr lang="ru-RU" sz="2800" dirty="0"/>
          </a:p>
        </p:txBody>
      </p:sp>
      <p:pic>
        <p:nvPicPr>
          <p:cNvPr id="3" name="Picture 4" descr="награждение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738" y="1289279"/>
            <a:ext cx="2564741" cy="192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D:\Каталог музейных материалов\2014-15\отчёт о работе музея за 2014-15 уч.г\авторы путеводителя Степаненко В.И. и Зинченко Е..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866195"/>
            <a:ext cx="2592344" cy="25094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Каталог музейных материалов\2011-12\фото ДЛЯ ПЕЧАТИ\DSC013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3025" y="1289278"/>
            <a:ext cx="3225882" cy="215058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D:\Каталог музейных материалов\2013-14\Обнинск 14.03.2014г\SDC1707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4939" y="3980132"/>
            <a:ext cx="3042056" cy="2281542"/>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Валентина\Pictures\DSCN632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216" y="3573016"/>
            <a:ext cx="2359110" cy="309577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Музей\Фото научно-исслед деятельность\Степаненко и Мацына.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1494" y="1289277"/>
            <a:ext cx="2668555" cy="200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125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Музей\Экскурсии тексты презентации\Открытый музей Борисенко Богатырёва\19.05.2017 Открытый музей\школа Александров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5" y="188640"/>
            <a:ext cx="3825916" cy="3600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Музей\Экскурсии тексты презентации\Открытый музей Борисенко Богатырёва\19.05.2017 Открытый музей\эвако.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2656"/>
            <a:ext cx="4213665" cy="26642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с накопителя 2017\ОТКРЫТЫЙ МУЗЕЙ\ОТКРЫТИЕ  музея 19.05.2017\ЦЕРЕМОНИЯ ОТКРЫТИЯ\ОТКРЫТИЕ МУЗЕЯ НА 1 ЭТАЖЕ 06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202" y="3448952"/>
            <a:ext cx="4401798" cy="29345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Музей\Я поведу тебя в музей\2017-18 гг фото\гости музея\шк. 106 у нас\экскурсия.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9839" y="3804077"/>
            <a:ext cx="2273697" cy="236122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Музей\Я поведу тебя в музей\2017-18 гг фото\гости музея\2017 12 09 курсанты 10 гимн\DSC0011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2527" y="4864724"/>
            <a:ext cx="2371474" cy="173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30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75389F-5F8B-4DED-A014-F4F642929C69}"/>
              </a:ext>
            </a:extLst>
          </p:cNvPr>
          <p:cNvSpPr>
            <a:spLocks noGrp="1"/>
          </p:cNvSpPr>
          <p:nvPr>
            <p:ph type="ctrTitle"/>
          </p:nvPr>
        </p:nvSpPr>
        <p:spPr>
          <a:xfrm rot="21420000">
            <a:off x="176795" y="474103"/>
            <a:ext cx="7806172" cy="2492309"/>
          </a:xfrm>
        </p:spPr>
        <p:txBody>
          <a:bodyPr>
            <a:normAutofit fontScale="90000"/>
          </a:bodyPr>
          <a:lstStyle/>
          <a:p>
            <a:r>
              <a:rPr lang="ru-RU" sz="4900" b="1" dirty="0">
                <a:solidFill>
                  <a:schemeClr val="accent1">
                    <a:lumMod val="75000"/>
                  </a:schemeClr>
                </a:solidFill>
                <a:latin typeface="Franklin Gothic Medium Cond" panose="020B0606030402020204" pitchFamily="34" charset="0"/>
              </a:rPr>
              <a:t>Мемориальные доски, посвященные медицинским работникам города Челябинска</a:t>
            </a:r>
            <a:endParaRPr lang="ru-RU" sz="4800" dirty="0">
              <a:solidFill>
                <a:schemeClr val="accent1">
                  <a:lumMod val="75000"/>
                </a:schemeClr>
              </a:solidFill>
            </a:endParaRPr>
          </a:p>
        </p:txBody>
      </p:sp>
      <p:sp>
        <p:nvSpPr>
          <p:cNvPr id="3" name="Подзаголовок 2">
            <a:extLst>
              <a:ext uri="{FF2B5EF4-FFF2-40B4-BE49-F238E27FC236}">
                <a16:creationId xmlns:a16="http://schemas.microsoft.com/office/drawing/2014/main" id="{A3132A16-8056-4532-A1C9-99A9F1040800}"/>
              </a:ext>
            </a:extLst>
          </p:cNvPr>
          <p:cNvSpPr>
            <a:spLocks noGrp="1"/>
          </p:cNvSpPr>
          <p:nvPr>
            <p:ph type="subTitle" idx="1"/>
          </p:nvPr>
        </p:nvSpPr>
        <p:spPr>
          <a:xfrm rot="21420000">
            <a:off x="727621" y="3028411"/>
            <a:ext cx="7316390" cy="1351510"/>
          </a:xfrm>
        </p:spPr>
        <p:txBody>
          <a:bodyPr/>
          <a:lstStyle/>
          <a:p>
            <a:pPr>
              <a:spcBef>
                <a:spcPts val="0"/>
              </a:spcBef>
            </a:pPr>
            <a:r>
              <a:rPr lang="ru-RU" sz="2400" b="1" dirty="0">
                <a:solidFill>
                  <a:schemeClr val="accent2">
                    <a:lumMod val="50000"/>
                  </a:schemeClr>
                </a:solidFill>
                <a:effectLst/>
                <a:latin typeface="Franklin Gothic Medium Cond" panose="020B0606030402020204" pitchFamily="34" charset="0"/>
                <a:ea typeface="Trebuchet MS" panose="020B0603020202020204" pitchFamily="34" charset="0"/>
              </a:rPr>
              <a:t>ИНФОРМАЦИОННО-ПОЗНАВАТЕЛЬНЫЙ ПРОЕКТ</a:t>
            </a:r>
          </a:p>
          <a:p>
            <a:pPr>
              <a:spcBef>
                <a:spcPts val="0"/>
              </a:spcBef>
            </a:pPr>
            <a:r>
              <a:rPr lang="ru-RU" sz="2400" dirty="0">
                <a:solidFill>
                  <a:schemeClr val="accent2">
                    <a:lumMod val="50000"/>
                  </a:schemeClr>
                </a:solidFill>
                <a:latin typeface="Franklin Gothic Medium Cond" panose="020B0606030402020204" pitchFamily="34" charset="0"/>
              </a:rPr>
              <a:t>Автор: Зинченко варвара, руководитель: степаненко в.и.</a:t>
            </a:r>
          </a:p>
          <a:p>
            <a:pPr>
              <a:spcBef>
                <a:spcPts val="0"/>
              </a:spcBef>
            </a:pPr>
            <a:r>
              <a:rPr lang="ru-RU" sz="2400" dirty="0">
                <a:solidFill>
                  <a:schemeClr val="accent2">
                    <a:lumMod val="50000"/>
                  </a:schemeClr>
                </a:solidFill>
                <a:latin typeface="Franklin Gothic Medium Cond" panose="020B0606030402020204" pitchFamily="34" charset="0"/>
              </a:rPr>
              <a:t>Мбоу «Гимназия № 10 г. Челябинска»</a:t>
            </a:r>
          </a:p>
          <a:p>
            <a:endParaRPr lang="ru-RU" sz="2000" dirty="0"/>
          </a:p>
        </p:txBody>
      </p:sp>
    </p:spTree>
    <p:extLst>
      <p:ext uri="{BB962C8B-B14F-4D97-AF65-F5344CB8AC3E}">
        <p14:creationId xmlns:p14="http://schemas.microsoft.com/office/powerpoint/2010/main" val="4270719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Музей\2022-23\Историч и школ музей -экспонаты\31-01-2023_16-23-4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76583"/>
            <a:ext cx="2160240" cy="2808312"/>
          </a:xfrm>
          <a:prstGeom prst="rect">
            <a:avLst/>
          </a:prstGeom>
          <a:noFill/>
          <a:ln>
            <a:noFill/>
          </a:ln>
        </p:spPr>
      </p:pic>
      <p:pic>
        <p:nvPicPr>
          <p:cNvPr id="3" name="Рисунок 2" descr="E:\Музей\2022-23\Историч и школ музей -экспонаты\31-01-2023_16-23-4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260648"/>
            <a:ext cx="2736304" cy="2683778"/>
          </a:xfrm>
          <a:prstGeom prst="rect">
            <a:avLst/>
          </a:prstGeom>
          <a:noFill/>
          <a:ln>
            <a:noFill/>
          </a:ln>
        </p:spPr>
      </p:pic>
      <p:pic>
        <p:nvPicPr>
          <p:cNvPr id="4" name="Рисунок 3" descr="E:\Музей\2022-23\Историч и школ музей -экспонаты\31-01-2023_16-23-4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332656"/>
            <a:ext cx="2753432" cy="3023546"/>
          </a:xfrm>
          <a:prstGeom prst="rect">
            <a:avLst/>
          </a:prstGeom>
          <a:noFill/>
          <a:ln>
            <a:noFill/>
          </a:ln>
        </p:spPr>
      </p:pic>
      <p:pic>
        <p:nvPicPr>
          <p:cNvPr id="5" name="Рисунок 4" descr="E:\Музей\2022-23\Историч и школ музей -экспонаты\31-01-2023_16-23-40\1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7654" y="3752167"/>
            <a:ext cx="2582458" cy="2883218"/>
          </a:xfrm>
          <a:prstGeom prst="rect">
            <a:avLst/>
          </a:prstGeom>
          <a:noFill/>
          <a:ln>
            <a:noFill/>
          </a:ln>
        </p:spPr>
      </p:pic>
      <p:pic>
        <p:nvPicPr>
          <p:cNvPr id="6" name="Рисунок 5" descr="E:\Музей\2022-23\Историч и школ музей -экспонаты\31-01-2023_16-23-40\1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6536" y="3573016"/>
            <a:ext cx="2683072" cy="3062367"/>
          </a:xfrm>
          <a:prstGeom prst="rect">
            <a:avLst/>
          </a:prstGeom>
          <a:noFill/>
          <a:ln>
            <a:noFill/>
          </a:ln>
        </p:spPr>
      </p:pic>
      <p:pic>
        <p:nvPicPr>
          <p:cNvPr id="5122" name="Picture 2" descr="E:\Музей\2022-23\Историч и школ музей -экспонаты\31-01-2023_16-23-40\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961" y="3714882"/>
            <a:ext cx="2234458" cy="297927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286000" y="3105835"/>
            <a:ext cx="3798168" cy="646331"/>
          </a:xfrm>
          <a:prstGeom prst="rect">
            <a:avLst/>
          </a:prstGeom>
        </p:spPr>
        <p:txBody>
          <a:bodyPr wrap="square">
            <a:spAutoFit/>
          </a:bodyPr>
          <a:lstStyle/>
          <a:p>
            <a:r>
              <a:rPr lang="ru-RU" dirty="0">
                <a:latin typeface="Times New Roman"/>
                <a:ea typeface="Calibri"/>
              </a:rPr>
              <a:t>П</a:t>
            </a:r>
            <a:r>
              <a:rPr lang="ru-RU" dirty="0" smtClean="0">
                <a:latin typeface="Times New Roman"/>
                <a:ea typeface="Calibri"/>
              </a:rPr>
              <a:t>роект </a:t>
            </a:r>
            <a:r>
              <a:rPr lang="ru-RU" dirty="0">
                <a:latin typeface="Times New Roman"/>
                <a:ea typeface="Calibri"/>
              </a:rPr>
              <a:t>«Школьные музеи. Создаём историю вместе»</a:t>
            </a:r>
            <a:endParaRPr lang="ru-RU" dirty="0"/>
          </a:p>
        </p:txBody>
      </p:sp>
    </p:spTree>
    <p:extLst>
      <p:ext uri="{BB962C8B-B14F-4D97-AF65-F5344CB8AC3E}">
        <p14:creationId xmlns:p14="http://schemas.microsoft.com/office/powerpoint/2010/main" val="3469819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92696"/>
            <a:ext cx="8496944" cy="4339650"/>
          </a:xfrm>
          <a:prstGeom prst="rect">
            <a:avLst/>
          </a:prstGeom>
        </p:spPr>
        <p:txBody>
          <a:bodyPr wrap="square">
            <a:spAutoFit/>
          </a:bodyPr>
          <a:lstStyle/>
          <a:p>
            <a:pPr algn="ctr">
              <a:lnSpc>
                <a:spcPct val="115000"/>
              </a:lnSpc>
              <a:spcAft>
                <a:spcPts val="0"/>
              </a:spcAft>
            </a:pPr>
            <a:r>
              <a:rPr lang="ru-RU" sz="4000" dirty="0" smtClean="0">
                <a:solidFill>
                  <a:schemeClr val="tx2"/>
                </a:solidFill>
                <a:effectLst>
                  <a:outerShdw blurRad="38100" dist="38100" dir="2700000" algn="tl">
                    <a:srgbClr val="000000">
                      <a:alpha val="43137"/>
                    </a:srgbClr>
                  </a:outerShdw>
                </a:effectLst>
                <a:latin typeface="Times New Roman"/>
                <a:ea typeface="Calibri"/>
                <a:cs typeface="Times New Roman"/>
              </a:rPr>
              <a:t>Курсы </a:t>
            </a:r>
            <a:r>
              <a:rPr lang="ru-RU" sz="4000" dirty="0">
                <a:solidFill>
                  <a:schemeClr val="tx2"/>
                </a:solidFill>
                <a:effectLst>
                  <a:outerShdw blurRad="38100" dist="38100" dir="2700000" algn="tl">
                    <a:srgbClr val="000000">
                      <a:alpha val="43137"/>
                    </a:srgbClr>
                  </a:outerShdw>
                </a:effectLst>
                <a:latin typeface="Times New Roman"/>
                <a:ea typeface="Calibri"/>
                <a:cs typeface="Times New Roman"/>
              </a:rPr>
              <a:t>внеурочной деятельности  </a:t>
            </a:r>
            <a:r>
              <a:rPr lang="ru-RU" sz="4000" dirty="0" smtClean="0">
                <a:solidFill>
                  <a:schemeClr val="tx2"/>
                </a:solidFill>
                <a:effectLst>
                  <a:outerShdw blurRad="38100" dist="38100" dir="2700000" algn="tl">
                    <a:srgbClr val="000000">
                      <a:alpha val="43137"/>
                    </a:srgbClr>
                  </a:outerShdw>
                </a:effectLst>
                <a:latin typeface="Times New Roman"/>
                <a:ea typeface="Calibri"/>
                <a:cs typeface="Times New Roman"/>
              </a:rPr>
              <a:t>для начальной школы:</a:t>
            </a:r>
          </a:p>
          <a:p>
            <a:pPr>
              <a:lnSpc>
                <a:spcPct val="115000"/>
              </a:lnSpc>
              <a:spcAft>
                <a:spcPts val="0"/>
              </a:spcAft>
            </a:pPr>
            <a:r>
              <a:rPr lang="ru-RU" sz="4000" dirty="0" smtClean="0">
                <a:latin typeface="Times New Roman"/>
                <a:ea typeface="Calibri"/>
                <a:cs typeface="Times New Roman"/>
              </a:rPr>
              <a:t> </a:t>
            </a:r>
            <a:r>
              <a:rPr lang="ru-RU" sz="4000" dirty="0">
                <a:latin typeface="Times New Roman"/>
                <a:ea typeface="Calibri"/>
                <a:cs typeface="Times New Roman"/>
              </a:rPr>
              <a:t>1 класс - «Моя гимназия</a:t>
            </a:r>
            <a:r>
              <a:rPr lang="ru-RU" sz="4000" dirty="0" smtClean="0">
                <a:latin typeface="Times New Roman"/>
                <a:ea typeface="Calibri"/>
                <a:cs typeface="Times New Roman"/>
              </a:rPr>
              <a:t>»</a:t>
            </a:r>
          </a:p>
          <a:p>
            <a:pPr>
              <a:lnSpc>
                <a:spcPct val="115000"/>
              </a:lnSpc>
              <a:spcAft>
                <a:spcPts val="0"/>
              </a:spcAft>
            </a:pPr>
            <a:r>
              <a:rPr lang="ru-RU" sz="4000" dirty="0" smtClean="0">
                <a:latin typeface="Times New Roman"/>
                <a:ea typeface="Calibri"/>
                <a:cs typeface="Times New Roman"/>
              </a:rPr>
              <a:t> </a:t>
            </a:r>
            <a:r>
              <a:rPr lang="ru-RU" sz="4000" dirty="0">
                <a:latin typeface="Times New Roman"/>
                <a:ea typeface="Calibri"/>
                <a:cs typeface="Times New Roman"/>
              </a:rPr>
              <a:t>2 класс - «Моя улица</a:t>
            </a:r>
            <a:r>
              <a:rPr lang="ru-RU" sz="4000" dirty="0" smtClean="0">
                <a:latin typeface="Times New Roman"/>
                <a:ea typeface="Calibri"/>
                <a:cs typeface="Times New Roman"/>
              </a:rPr>
              <a:t>» </a:t>
            </a:r>
          </a:p>
          <a:p>
            <a:pPr>
              <a:lnSpc>
                <a:spcPct val="115000"/>
              </a:lnSpc>
              <a:spcAft>
                <a:spcPts val="0"/>
              </a:spcAft>
            </a:pPr>
            <a:r>
              <a:rPr lang="ru-RU" sz="4000" dirty="0" smtClean="0">
                <a:latin typeface="Times New Roman"/>
                <a:ea typeface="Calibri"/>
                <a:cs typeface="Times New Roman"/>
              </a:rPr>
              <a:t> 3 </a:t>
            </a:r>
            <a:r>
              <a:rPr lang="ru-RU" sz="4000" dirty="0">
                <a:latin typeface="Times New Roman"/>
                <a:ea typeface="Calibri"/>
                <a:cs typeface="Times New Roman"/>
              </a:rPr>
              <a:t>класс - «Мой </a:t>
            </a:r>
            <a:r>
              <a:rPr lang="ru-RU" sz="4000" dirty="0" smtClean="0">
                <a:latin typeface="Times New Roman"/>
                <a:ea typeface="Calibri"/>
                <a:cs typeface="Times New Roman"/>
              </a:rPr>
              <a:t>район. </a:t>
            </a:r>
            <a:r>
              <a:rPr lang="ru-RU" sz="4000" dirty="0">
                <a:latin typeface="Times New Roman"/>
                <a:ea typeface="Calibri"/>
                <a:cs typeface="Times New Roman"/>
              </a:rPr>
              <a:t>Центральный</a:t>
            </a:r>
            <a:r>
              <a:rPr lang="ru-RU" sz="4000" dirty="0" smtClean="0">
                <a:latin typeface="Times New Roman"/>
                <a:ea typeface="Calibri"/>
                <a:cs typeface="Times New Roman"/>
              </a:rPr>
              <a:t>» </a:t>
            </a:r>
          </a:p>
          <a:p>
            <a:pPr>
              <a:lnSpc>
                <a:spcPct val="115000"/>
              </a:lnSpc>
              <a:spcAft>
                <a:spcPts val="0"/>
              </a:spcAft>
            </a:pPr>
            <a:r>
              <a:rPr lang="ru-RU" sz="4000" dirty="0" smtClean="0">
                <a:latin typeface="Times New Roman"/>
                <a:ea typeface="Calibri"/>
                <a:cs typeface="Times New Roman"/>
              </a:rPr>
              <a:t> 4 </a:t>
            </a:r>
            <a:r>
              <a:rPr lang="ru-RU" sz="4000" dirty="0">
                <a:latin typeface="Times New Roman"/>
                <a:ea typeface="Calibri"/>
                <a:cs typeface="Times New Roman"/>
              </a:rPr>
              <a:t>класс - «Мой город. Моя область</a:t>
            </a:r>
            <a:r>
              <a:rPr lang="ru-RU" sz="4000" dirty="0" smtClean="0">
                <a:latin typeface="Times New Roman"/>
                <a:ea typeface="Calibri"/>
                <a:cs typeface="Times New Roman"/>
              </a:rPr>
              <a:t>»</a:t>
            </a:r>
            <a:endParaRPr lang="ru-RU" sz="4000" dirty="0">
              <a:effectLst/>
              <a:latin typeface="Calibri"/>
              <a:ea typeface="Calibri"/>
              <a:cs typeface="Times New Roman"/>
            </a:endParaRPr>
          </a:p>
        </p:txBody>
      </p:sp>
    </p:spTree>
    <p:extLst>
      <p:ext uri="{BB962C8B-B14F-4D97-AF65-F5344CB8AC3E}">
        <p14:creationId xmlns:p14="http://schemas.microsoft.com/office/powerpoint/2010/main" val="518060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2667000" cy="1143000"/>
          </a:xfrm>
        </p:spPr>
        <p:txBody>
          <a:bodyPr>
            <a:normAutofit fontScale="90000"/>
          </a:bodyPr>
          <a:lstStyle/>
          <a:p>
            <a:r>
              <a:rPr lang="ru-RU" sz="2000" cap="none" dirty="0">
                <a:solidFill>
                  <a:srgbClr val="2F5897"/>
                </a:solidFill>
                <a:effectLst>
                  <a:outerShdw blurRad="63500" dist="38100" dir="5400000" algn="t" rotWithShape="0">
                    <a:prstClr val="black">
                      <a:alpha val="25000"/>
                    </a:prstClr>
                  </a:outerShdw>
                </a:effectLst>
                <a:latin typeface="Palatino Linotype"/>
              </a:rPr>
              <a:t>КВД «Моя гимназия</a:t>
            </a:r>
            <a:r>
              <a:rPr lang="ru-RU" sz="2000" cap="none" dirty="0" smtClean="0">
                <a:solidFill>
                  <a:srgbClr val="2F5897"/>
                </a:solidFill>
                <a:effectLst>
                  <a:outerShdw blurRad="63500" dist="38100" dir="5400000" algn="t" rotWithShape="0">
                    <a:prstClr val="black">
                      <a:alpha val="25000"/>
                    </a:prstClr>
                  </a:outerShdw>
                </a:effectLst>
                <a:latin typeface="Palatino Linotype"/>
              </a:rPr>
              <a:t>»</a:t>
            </a:r>
            <a:br>
              <a:rPr lang="ru-RU" sz="2000" cap="none" dirty="0" smtClean="0">
                <a:solidFill>
                  <a:srgbClr val="2F5897"/>
                </a:solidFill>
                <a:effectLst>
                  <a:outerShdw blurRad="63500" dist="38100" dir="5400000" algn="t" rotWithShape="0">
                    <a:prstClr val="black">
                      <a:alpha val="25000"/>
                    </a:prstClr>
                  </a:outerShdw>
                </a:effectLst>
                <a:latin typeface="Palatino Linotype"/>
              </a:rPr>
            </a:br>
            <a:r>
              <a:rPr lang="ru-RU" sz="2000" dirty="0" smtClean="0">
                <a:solidFill>
                  <a:schemeClr val="tx1"/>
                </a:solidFill>
              </a:rPr>
              <a:t>Творческие коллективы</a:t>
            </a:r>
            <a:endParaRPr lang="ru-RU" sz="2000" dirty="0">
              <a:solidFill>
                <a:schemeClr val="tx1"/>
              </a:solidFill>
            </a:endParaRPr>
          </a:p>
        </p:txBody>
      </p:sp>
      <p:pic>
        <p:nvPicPr>
          <p:cNvPr id="5122" name="Picture 2" descr="А2 - Я рисую 16.11.17.jpg"/>
          <p:cNvPicPr>
            <a:picLocks noChangeAspect="1" noChangeArrowheads="1"/>
          </p:cNvPicPr>
          <p:nvPr/>
        </p:nvPicPr>
        <p:blipFill>
          <a:blip r:embed="rId2" cstate="print"/>
          <a:srcRect/>
          <a:stretch>
            <a:fillRect/>
          </a:stretch>
        </p:blipFill>
        <p:spPr bwMode="auto">
          <a:xfrm>
            <a:off x="6553201" y="2"/>
            <a:ext cx="2176357" cy="3078163"/>
          </a:xfrm>
          <a:prstGeom prst="rect">
            <a:avLst/>
          </a:prstGeom>
          <a:noFill/>
        </p:spPr>
      </p:pic>
      <p:pic>
        <p:nvPicPr>
          <p:cNvPr id="5123" name="Picture 3" descr="G:\работы на конкурс 2017-18\экскурсоводы\Борисенко Богатырёва\Классика.jpg"/>
          <p:cNvPicPr>
            <a:picLocks noChangeAspect="1" noChangeArrowheads="1"/>
          </p:cNvPicPr>
          <p:nvPr/>
        </p:nvPicPr>
        <p:blipFill>
          <a:blip r:embed="rId3" cstate="print"/>
          <a:srcRect/>
          <a:stretch>
            <a:fillRect/>
          </a:stretch>
        </p:blipFill>
        <p:spPr bwMode="auto">
          <a:xfrm>
            <a:off x="228601" y="1447800"/>
            <a:ext cx="2974705" cy="1981200"/>
          </a:xfrm>
          <a:prstGeom prst="rect">
            <a:avLst/>
          </a:prstGeom>
          <a:noFill/>
        </p:spPr>
      </p:pic>
      <p:pic>
        <p:nvPicPr>
          <p:cNvPr id="5124" name="Picture 4" descr="G:\работы на конкурс 2017-18\экскурсоводы\Борисенко Богатырёва\Малахитовая шкатулка.jpg"/>
          <p:cNvPicPr>
            <a:picLocks noChangeAspect="1" noChangeArrowheads="1"/>
          </p:cNvPicPr>
          <p:nvPr/>
        </p:nvPicPr>
        <p:blipFill>
          <a:blip r:embed="rId4" cstate="print"/>
          <a:srcRect/>
          <a:stretch>
            <a:fillRect/>
          </a:stretch>
        </p:blipFill>
        <p:spPr bwMode="auto">
          <a:xfrm>
            <a:off x="609600" y="3881438"/>
            <a:ext cx="8087712" cy="2976562"/>
          </a:xfrm>
          <a:prstGeom prst="rect">
            <a:avLst/>
          </a:prstGeom>
          <a:noFill/>
        </p:spPr>
      </p:pic>
      <p:pic>
        <p:nvPicPr>
          <p:cNvPr id="5125" name="Picture 5" descr="G:\работы на конкурс 2017-18\экскурсоводы\Борисенко Богатырёва\Интермеццо.jpg"/>
          <p:cNvPicPr>
            <a:picLocks noChangeAspect="1" noChangeArrowheads="1"/>
          </p:cNvPicPr>
          <p:nvPr/>
        </p:nvPicPr>
        <p:blipFill>
          <a:blip r:embed="rId5" cstate="print"/>
          <a:srcRect/>
          <a:stretch>
            <a:fillRect/>
          </a:stretch>
        </p:blipFill>
        <p:spPr bwMode="auto">
          <a:xfrm>
            <a:off x="3810000" y="1886992"/>
            <a:ext cx="2590800" cy="1829246"/>
          </a:xfrm>
          <a:prstGeom prst="rect">
            <a:avLst/>
          </a:prstGeom>
          <a:noFill/>
        </p:spPr>
      </p:pic>
      <p:pic>
        <p:nvPicPr>
          <p:cNvPr id="5126" name="Picture 6" descr="G:\работы на конкурс 2017-18\экскурсоводы\Борисенко Богатырёва\кантабиле.jpg"/>
          <p:cNvPicPr>
            <a:picLocks noChangeAspect="1" noChangeArrowheads="1"/>
          </p:cNvPicPr>
          <p:nvPr/>
        </p:nvPicPr>
        <p:blipFill>
          <a:blip r:embed="rId6" cstate="print"/>
          <a:srcRect/>
          <a:stretch>
            <a:fillRect/>
          </a:stretch>
        </p:blipFill>
        <p:spPr bwMode="auto">
          <a:xfrm>
            <a:off x="3733800" y="0"/>
            <a:ext cx="2686050" cy="1789384"/>
          </a:xfrm>
          <a:prstGeom prst="rect">
            <a:avLst/>
          </a:prstGeom>
          <a:noFill/>
        </p:spPr>
      </p:pic>
    </p:spTree>
    <p:extLst>
      <p:ext uri="{BB962C8B-B14F-4D97-AF65-F5344CB8AC3E}">
        <p14:creationId xmlns:p14="http://schemas.microsoft.com/office/powerpoint/2010/main" val="42007275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2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1_Главное мероприятие">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Executive</Template>
  <TotalTime>1005</TotalTime>
  <Words>452</Words>
  <Application>Microsoft Office PowerPoint</Application>
  <PresentationFormat>Экран (4:3)</PresentationFormat>
  <Paragraphs>81</Paragraphs>
  <Slides>20</Slides>
  <Notes>0</Notes>
  <HiddenSlides>0</HiddenSlides>
  <MMClips>0</MMClips>
  <ScaleCrop>false</ScaleCrop>
  <HeadingPairs>
    <vt:vector size="8" baseType="variant">
      <vt:variant>
        <vt:lpstr>Использованные шрифты</vt:lpstr>
      </vt:variant>
      <vt:variant>
        <vt:i4>14</vt:i4>
      </vt:variant>
      <vt:variant>
        <vt:lpstr>Тема</vt:lpstr>
      </vt:variant>
      <vt:variant>
        <vt:i4>4</vt:i4>
      </vt:variant>
      <vt:variant>
        <vt:lpstr>Внедренные серверы OLE</vt:lpstr>
      </vt:variant>
      <vt:variant>
        <vt:i4>1</vt:i4>
      </vt:variant>
      <vt:variant>
        <vt:lpstr>Заголовки слайдов</vt:lpstr>
      </vt:variant>
      <vt:variant>
        <vt:i4>20</vt:i4>
      </vt:variant>
    </vt:vector>
  </HeadingPairs>
  <TitlesOfParts>
    <vt:vector size="39" baseType="lpstr">
      <vt:lpstr>Arial</vt:lpstr>
      <vt:lpstr>Calibri</vt:lpstr>
      <vt:lpstr>Century Gothic</vt:lpstr>
      <vt:lpstr>Century Schoolbook</vt:lpstr>
      <vt:lpstr>Corbel</vt:lpstr>
      <vt:lpstr>Courier New</vt:lpstr>
      <vt:lpstr>Franklin Gothic Medium Cond</vt:lpstr>
      <vt:lpstr>Gill Sans MT</vt:lpstr>
      <vt:lpstr>Impact</vt:lpstr>
      <vt:lpstr>Palatino Linotype</vt:lpstr>
      <vt:lpstr>Times New Roman</vt:lpstr>
      <vt:lpstr>Trebuchet MS</vt:lpstr>
      <vt:lpstr>Wingdings</vt:lpstr>
      <vt:lpstr>Wingdings 2</vt:lpstr>
      <vt:lpstr>Исполнительная</vt:lpstr>
      <vt:lpstr>Эркер</vt:lpstr>
      <vt:lpstr>2_Эркер</vt:lpstr>
      <vt:lpstr>1_Главное мероприятие</vt:lpstr>
      <vt:lpstr>Документ</vt:lpstr>
      <vt:lpstr>Школьный музей как центр исторического просвещения</vt:lpstr>
      <vt:lpstr>Презентация PowerPoint</vt:lpstr>
      <vt:lpstr>Презентация PowerPoint</vt:lpstr>
      <vt:lpstr>Защита реферативных и научно-исследовательских работ на уровне города, области, России</vt:lpstr>
      <vt:lpstr>Презентация PowerPoint</vt:lpstr>
      <vt:lpstr>Мемориальные доски, посвященные медицинским работникам города Челябинска</vt:lpstr>
      <vt:lpstr>Презентация PowerPoint</vt:lpstr>
      <vt:lpstr>Презентация PowerPoint</vt:lpstr>
      <vt:lpstr>КВД «Моя гимназия» Творческие коллективы</vt:lpstr>
      <vt:lpstr>КВД «Моя гимназия»</vt:lpstr>
      <vt:lpstr>КВД «Моя гимназия»</vt:lpstr>
      <vt:lpstr>   КВД «Моя гимназия» Выпускники. Встречи  </vt:lpstr>
      <vt:lpstr>КВД «Моя улица»</vt:lpstr>
      <vt:lpstr>КВД «Моя улица»</vt:lpstr>
      <vt:lpstr>Презентация PowerPoint</vt:lpstr>
      <vt:lpstr>Презентация PowerPoint</vt:lpstr>
      <vt:lpstr>Природа</vt:lpstr>
      <vt:lpstr>С 1992 г. Археологический научный центр проводит раскопки в историческом центре города. «В 1992-1993 гг. было проведено археологическое исследование ряда объектов, положившее начало городской археологии Челябинска». Исследования затронули центр по ул. Труда, перекрестка Васенко и Карла Маркса.</vt:lpstr>
      <vt:lpstr>  Археологические раскопки на улице Труда, между Оперным театром и Картинной галереей. Они начались в первых числах октября 2010 г.  Точное расположение первого сооружения старой Челябы долгое время оставалось загадкой для исследователей.  Решить ее помогла «дорожная революция». Рабочие начали рыть котлован для строительства новых трамвайных путей, а под слоем битого кирпича и щебня археологи нашли следы старой крепости. </vt:lpstr>
      <vt:lpstr>Более подробно с материалами, которые Вас заинтересовали, Вы можете ознакомиться в школьном музее «Река времени»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Историческое просвещение школьников средствами музейной педагогики (из опыта работы по реализации курсов внеурочной деятельности «Моя гимназия», «Моя улица», «Мой район Центральный», «Мой город. Моя область»).</dc:title>
  <dc:creator>Валентина</dc:creator>
  <cp:lastModifiedBy>User</cp:lastModifiedBy>
  <cp:revision>49</cp:revision>
  <dcterms:created xsi:type="dcterms:W3CDTF">2024-03-19T12:17:56Z</dcterms:created>
  <dcterms:modified xsi:type="dcterms:W3CDTF">2024-03-29T05:00:30Z</dcterms:modified>
</cp:coreProperties>
</file>