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78" y="-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876B-8F9A-4A32-9081-099105364208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06A98-BCF4-4EB6-96FF-0142C832B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422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876B-8F9A-4A32-9081-099105364208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06A98-BCF4-4EB6-96FF-0142C832B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012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876B-8F9A-4A32-9081-099105364208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06A98-BCF4-4EB6-96FF-0142C832B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827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876B-8F9A-4A32-9081-099105364208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06A98-BCF4-4EB6-96FF-0142C832B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91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876B-8F9A-4A32-9081-099105364208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06A98-BCF4-4EB6-96FF-0142C832B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559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876B-8F9A-4A32-9081-099105364208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06A98-BCF4-4EB6-96FF-0142C832B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944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876B-8F9A-4A32-9081-099105364208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06A98-BCF4-4EB6-96FF-0142C832B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315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876B-8F9A-4A32-9081-099105364208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06A98-BCF4-4EB6-96FF-0142C832B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69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876B-8F9A-4A32-9081-099105364208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06A98-BCF4-4EB6-96FF-0142C832B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709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876B-8F9A-4A32-9081-099105364208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06A98-BCF4-4EB6-96FF-0142C832B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317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876B-8F9A-4A32-9081-099105364208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06A98-BCF4-4EB6-96FF-0142C832B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205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2876B-8F9A-4A32-9081-099105364208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06A98-BCF4-4EB6-96FF-0142C832B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508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maouschool59.com/index.php/staff/2012-08-10-20-50-45/representation/171-salmina" TargetMode="External"/><Relationship Id="rId7" Type="http://schemas.openxmlformats.org/officeDocument/2006/relationships/hyperlink" Target="http://abris-map.ru/test/http:/&#1101;&#1085;&#1094;&#1080;&#1082;&#1083;&#1086;&#1087;&#1077;&#1076;&#1080;&#1103;-&#1091;&#1088;&#1072;&#1083;&#1072;.&#1088;&#1092;/index.php/&#1043;&#1080;&#1090;&#1080;&#1089;_&#1052;&#1080;&#1093;&#1072;&#1080;&#1083;_&#1057;&#1072;&#1084;&#1091;&#1080;&#1083;&#1086;&#1074;&#1080;&#1095;/" TargetMode="External"/><Relationship Id="rId2" Type="http://schemas.openxmlformats.org/officeDocument/2006/relationships/hyperlink" Target="http://ipk74.ru/kafio/kohed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&#1101;&#1085;&#1094;&#1080;&#1082;&#1083;&#1086;&#1087;&#1077;&#1076;&#1080;&#1103;-&#1091;&#1088;&#1072;&#1083;&#1072;.&#1088;&#1092;/index.php/&#1043;&#1080;&#1090;&#1080;&#1089;_&#1052;&#1080;&#1093;&#1072;&#1080;&#1083;_&#1057;&#1072;&#1084;&#1091;&#1080;&#1083;&#1086;&#1074;&#1080;&#1095;" TargetMode="External"/><Relationship Id="rId5" Type="http://schemas.openxmlformats.org/officeDocument/2006/relationships/hyperlink" Target="http://www.csu.ru/Lists/List4/sotrudnik.aspx?ID=1395" TargetMode="External"/><Relationship Id="rId4" Type="http://schemas.openxmlformats.org/officeDocument/2006/relationships/hyperlink" Target="http://http/ipk74.ru/kafio/kohed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Рабочая программа курса внеурочной деятельности «Этнография народов Южного Урала» как инструмент для формирования комплексного представления об истории и культуре народов Южного Урала у обучающихся </a:t>
            </a:r>
            <a:r>
              <a:rPr lang="ru-RU" sz="3600" b="1" dirty="0" smtClean="0"/>
              <a:t>7-8-х </a:t>
            </a:r>
            <a:r>
              <a:rPr lang="ru-RU" sz="3600" b="1" dirty="0"/>
              <a:t>классов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427538"/>
            <a:ext cx="9144000" cy="1655762"/>
          </a:xfrm>
        </p:spPr>
        <p:txBody>
          <a:bodyPr/>
          <a:lstStyle/>
          <a:p>
            <a:r>
              <a:rPr lang="ru-RU" b="1" dirty="0"/>
              <a:t>Табашникова Юлия Владимировна</a:t>
            </a:r>
            <a:r>
              <a:rPr lang="ru-RU" dirty="0"/>
              <a:t>, учитель истории и обществознания высшей квалификационной категории МБОУ "Гимназия №</a:t>
            </a:r>
            <a:r>
              <a:rPr lang="ru-RU" dirty="0" smtClean="0"/>
              <a:t>10 г</a:t>
            </a:r>
            <a:r>
              <a:rPr lang="ru-RU" dirty="0"/>
              <a:t>. Челябинска", руководитель РМО учителей истории и обществознания Центрального района г. Челябинска</a:t>
            </a:r>
          </a:p>
        </p:txBody>
      </p:sp>
    </p:spTree>
    <p:extLst>
      <p:ext uri="{BB962C8B-B14F-4D97-AF65-F5344CB8AC3E}">
        <p14:creationId xmlns:p14="http://schemas.microsoft.com/office/powerpoint/2010/main" val="1737618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Содержание курса внеурочной </a:t>
            </a:r>
            <a:r>
              <a:rPr lang="ru-RU" b="1" dirty="0" smtClean="0"/>
              <a:t>деятельности. 7 класс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Раздел 1. «Введение в этнографию</a:t>
            </a:r>
            <a:r>
              <a:rPr lang="ru-RU" sz="3600" b="1" dirty="0" smtClean="0"/>
              <a:t>».</a:t>
            </a:r>
          </a:p>
          <a:p>
            <a:pPr algn="just"/>
            <a:r>
              <a:rPr lang="ru-RU" sz="3600" b="1" dirty="0"/>
              <a:t>Раздел 2. «Классификации этносов</a:t>
            </a:r>
            <a:r>
              <a:rPr lang="ru-RU" sz="3600" b="1" dirty="0" smtClean="0"/>
              <a:t>»: географическая, антропологическая, конфессиональная, лингвистическая, хозяйственно-культурная. </a:t>
            </a:r>
            <a:r>
              <a:rPr lang="ru-RU" sz="3600" b="1" dirty="0"/>
              <a:t>Этнография на карте Челябинской области (топонимика</a:t>
            </a:r>
            <a:r>
              <a:rPr lang="ru-RU" sz="3600" b="1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961558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Содержание курса внеурочной </a:t>
            </a:r>
            <a:r>
              <a:rPr lang="ru-RU" b="1" dirty="0" smtClean="0"/>
              <a:t>деятельности. 7 класс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9100" y="1825625"/>
            <a:ext cx="11455400" cy="4351338"/>
          </a:xfrm>
        </p:spPr>
        <p:txBody>
          <a:bodyPr>
            <a:noAutofit/>
          </a:bodyPr>
          <a:lstStyle/>
          <a:p>
            <a:pPr algn="just"/>
            <a:r>
              <a:rPr lang="ru-RU" sz="3200" b="1" dirty="0" smtClean="0"/>
              <a:t>Раздел 3. «Планета Южный Урал». Традиционные особенности, особенности менталитета представителей народов России.</a:t>
            </a:r>
            <a:endParaRPr lang="ru-RU" sz="3200" dirty="0" smtClean="0"/>
          </a:p>
          <a:p>
            <a:pPr algn="just"/>
            <a:r>
              <a:rPr lang="ru-RU" sz="3200" b="1" dirty="0"/>
              <a:t>Русское </a:t>
            </a:r>
            <a:r>
              <a:rPr lang="ru-RU" sz="3200" b="1" dirty="0" smtClean="0"/>
              <a:t>население, </a:t>
            </a:r>
            <a:r>
              <a:rPr lang="ru-RU" sz="3200" b="1" dirty="0"/>
              <a:t>славянские народы (украинцы и белорусы), башкиры, татары и </a:t>
            </a:r>
            <a:r>
              <a:rPr lang="ru-RU" sz="3200" b="1" dirty="0" err="1"/>
              <a:t>нагайбаки</a:t>
            </a:r>
            <a:r>
              <a:rPr lang="ru-RU" sz="3200" b="1" dirty="0"/>
              <a:t>, финно-угорские народы, кавказские народы, </a:t>
            </a:r>
            <a:r>
              <a:rPr lang="ru-RU" sz="3200" b="1" dirty="0" err="1"/>
              <a:t>южноазиатские</a:t>
            </a:r>
            <a:r>
              <a:rPr lang="ru-RU" sz="3200" b="1" dirty="0"/>
              <a:t> народы, немцы, еврейская община, представители европейских народов, представители африканского континента на Южном Урале</a:t>
            </a:r>
            <a:r>
              <a:rPr lang="ru-RU" sz="3200" b="1" dirty="0" smtClean="0"/>
              <a:t>.</a:t>
            </a:r>
          </a:p>
          <a:p>
            <a:pPr algn="just"/>
            <a:r>
              <a:rPr lang="ru-RU" sz="3200" b="1" dirty="0"/>
              <a:t>Раздел 4. «Национальные культурные центры г. Челябинска</a:t>
            </a:r>
            <a:r>
              <a:rPr lang="ru-RU" sz="3200" b="1" dirty="0" smtClean="0"/>
              <a:t>».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75763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Содержание курса внеурочной </a:t>
            </a:r>
            <a:r>
              <a:rPr lang="ru-RU" b="1" dirty="0" smtClean="0"/>
              <a:t>деятельности. 8 класс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600" b="1" dirty="0"/>
              <a:t>Раздел 5. «Традиционные жилища»: особенности русской избы, </a:t>
            </a:r>
            <a:r>
              <a:rPr lang="ru-RU" sz="3600" b="1" dirty="0" smtClean="0"/>
              <a:t>юрты, другие виды жилищ.</a:t>
            </a:r>
          </a:p>
          <a:p>
            <a:pPr algn="just"/>
            <a:r>
              <a:rPr lang="ru-RU" sz="3600" b="1" dirty="0"/>
              <a:t>Раздел 6. «Традиционные хозяйственные занятия народов Южного Урала»: пашенное земледелие, скотоводство, ремесло, народно-художественные </a:t>
            </a:r>
            <a:r>
              <a:rPr lang="ru-RU" sz="3600" b="1" dirty="0" smtClean="0"/>
              <a:t>промыслы.</a:t>
            </a:r>
          </a:p>
          <a:p>
            <a:pPr algn="just"/>
            <a:r>
              <a:rPr lang="ru-RU" sz="3600" b="1" dirty="0"/>
              <a:t>Раздел 7. «Транспортные средства и средства передвижения</a:t>
            </a:r>
            <a:r>
              <a:rPr lang="ru-RU" sz="3600" b="1" dirty="0" smtClean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3080024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Содержание курса внеурочной </a:t>
            </a:r>
            <a:r>
              <a:rPr lang="ru-RU" b="1" dirty="0" smtClean="0"/>
              <a:t>деятельности. 8 класс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600" b="1" dirty="0" smtClean="0"/>
              <a:t>Раздел 8. Бабушкин сундук (национальный костюм): женский, мужской и детский костюм, обувь, головные уборы и прически, украшения. Собирание приданого.</a:t>
            </a:r>
          </a:p>
          <a:p>
            <a:pPr algn="just"/>
            <a:r>
              <a:rPr lang="ru-RU" sz="3600" b="1" dirty="0"/>
              <a:t>Раздел 9. Мир детства у народов Южного </a:t>
            </a:r>
            <a:r>
              <a:rPr lang="ru-RU" sz="3600" b="1" dirty="0" smtClean="0"/>
              <a:t>Урала.</a:t>
            </a:r>
            <a:endParaRPr lang="ru-RU" sz="3600" dirty="0" smtClean="0"/>
          </a:p>
          <a:p>
            <a:pPr algn="just"/>
            <a:r>
              <a:rPr lang="ru-RU" sz="3600" b="1" dirty="0"/>
              <a:t>Раздел 10. Народные традиции Гостеприимство. Хлебосольство. Пряничное искусство. Свадебные обряды народов Южного Урала. Праздники.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24190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Виды оценочных материалов по курсу внеурочной деятельности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Тестирование;</a:t>
            </a:r>
          </a:p>
          <a:p>
            <a:r>
              <a:rPr lang="ru-RU" dirty="0" smtClean="0"/>
              <a:t>Собеседование;</a:t>
            </a:r>
          </a:p>
          <a:p>
            <a:r>
              <a:rPr lang="ru-RU" dirty="0" smtClean="0"/>
              <a:t>Групповые и индивидуальные проекты;</a:t>
            </a:r>
          </a:p>
          <a:p>
            <a:r>
              <a:rPr lang="ru-RU" dirty="0" smtClean="0"/>
              <a:t>Отчетные выставки;</a:t>
            </a:r>
          </a:p>
          <a:p>
            <a:r>
              <a:rPr lang="ru-RU" dirty="0" smtClean="0"/>
              <a:t>Творческие работы;</a:t>
            </a:r>
          </a:p>
          <a:p>
            <a:r>
              <a:rPr lang="ru-RU" dirty="0" smtClean="0"/>
              <a:t>Кроссворды;</a:t>
            </a:r>
          </a:p>
          <a:p>
            <a:r>
              <a:rPr lang="ru-RU" dirty="0" smtClean="0"/>
              <a:t>Степень участия в игровых мероприятиях и др.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587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Учебно-методический комплекс курса внеурочной деятельности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457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/>
              <a:t>1. Краеведение. Челябинская область. 8 </a:t>
            </a:r>
            <a:r>
              <a:rPr lang="ru-RU" dirty="0" err="1"/>
              <a:t>кл</a:t>
            </a:r>
            <a:r>
              <a:rPr lang="ru-RU" dirty="0"/>
              <a:t>.: учебник для основной школы / под ред. </a:t>
            </a:r>
            <a:r>
              <a:rPr lang="ru-RU" dirty="0">
                <a:hlinkClick r:id="rId2"/>
              </a:rPr>
              <a:t>В.М. Кузнецова</a:t>
            </a:r>
            <a:r>
              <a:rPr lang="ru-RU" dirty="0"/>
              <a:t>. – 2-е изд., </a:t>
            </a:r>
            <a:r>
              <a:rPr lang="ru-RU" dirty="0" err="1"/>
              <a:t>испр</a:t>
            </a:r>
            <a:r>
              <a:rPr lang="ru-RU" dirty="0"/>
              <a:t>. – Челябинск: АБРИС, 2011. - 128с.</a:t>
            </a:r>
          </a:p>
          <a:p>
            <a:pPr marL="0" indent="0" algn="just">
              <a:buNone/>
            </a:pPr>
            <a:r>
              <a:rPr lang="ru-RU" dirty="0"/>
              <a:t>2. Краеведение. Челябинская область. 8 класс : рабочая тетрадь / </a:t>
            </a:r>
            <a:r>
              <a:rPr lang="ru-RU" dirty="0">
                <a:hlinkClick r:id="rId3"/>
              </a:rPr>
              <a:t>М.С. </a:t>
            </a:r>
            <a:r>
              <a:rPr lang="ru-RU" dirty="0" err="1">
                <a:hlinkClick r:id="rId3"/>
              </a:rPr>
              <a:t>Салмина</a:t>
            </a:r>
            <a:r>
              <a:rPr lang="ru-RU" dirty="0"/>
              <a:t>; науч. ред. </a:t>
            </a:r>
            <a:r>
              <a:rPr lang="ru-RU" dirty="0">
                <a:hlinkClick r:id="rId2"/>
              </a:rPr>
              <a:t>В.М. Кузнецов</a:t>
            </a:r>
            <a:r>
              <a:rPr lang="ru-RU" dirty="0"/>
              <a:t>. – Изд. 2-е, стер. — Челябинск: АБРИС, 2015. – 160 с.</a:t>
            </a:r>
          </a:p>
          <a:p>
            <a:pPr marL="0" indent="0" algn="just">
              <a:buNone/>
            </a:pPr>
            <a:r>
              <a:rPr lang="ru-RU" dirty="0"/>
              <a:t>3. История и культура народов Южного Урала. Методическое пособие для учителей краеведения Челябинской области / Е.И. </a:t>
            </a:r>
            <a:r>
              <a:rPr lang="ru-RU" dirty="0" err="1"/>
              <a:t>Артюшкина</a:t>
            </a:r>
            <a:r>
              <a:rPr lang="ru-RU" dirty="0"/>
              <a:t>, </a:t>
            </a:r>
            <a:r>
              <a:rPr lang="ru-RU" dirty="0">
                <a:hlinkClick r:id="rId2"/>
              </a:rPr>
              <a:t>В.М. Кузнецов</a:t>
            </a:r>
            <a:r>
              <a:rPr lang="ru-RU" dirty="0"/>
              <a:t>, А.П. Моисеев, М.С. </a:t>
            </a:r>
            <a:r>
              <a:rPr lang="ru-RU" dirty="0" err="1"/>
              <a:t>Салмина</a:t>
            </a:r>
            <a:r>
              <a:rPr lang="ru-RU" dirty="0"/>
              <a:t>; под ред. </a:t>
            </a:r>
            <a:r>
              <a:rPr lang="ru-RU" dirty="0" err="1">
                <a:hlinkClick r:id="rId4"/>
              </a:rPr>
              <a:t>В.М.Кузнецова</a:t>
            </a:r>
            <a:r>
              <a:rPr lang="ru-RU" dirty="0"/>
              <a:t>. – Челябинск: АБРИС, 2010. – 112 с.</a:t>
            </a:r>
          </a:p>
          <a:p>
            <a:pPr marL="0" indent="0" algn="just">
              <a:buNone/>
            </a:pPr>
            <a:r>
              <a:rPr lang="ru-RU" dirty="0"/>
              <a:t>4. Челябинская область. Атлас. История родного края/ под ред. </a:t>
            </a:r>
            <a:r>
              <a:rPr lang="ru-RU" dirty="0">
                <a:hlinkClick r:id="rId5"/>
              </a:rPr>
              <a:t>Н.Н. </a:t>
            </a:r>
            <a:r>
              <a:rPr lang="ru-RU" dirty="0" err="1">
                <a:hlinkClick r:id="rId5"/>
              </a:rPr>
              <a:t>Алеврас</a:t>
            </a:r>
            <a:r>
              <a:rPr lang="ru-RU" dirty="0"/>
              <a:t>, </a:t>
            </a:r>
            <a:r>
              <a:rPr lang="ru-RU" dirty="0">
                <a:hlinkClick r:id="rId2"/>
              </a:rPr>
              <a:t>В. М. Кузнецов.</a:t>
            </a:r>
            <a:r>
              <a:rPr lang="ru-RU" dirty="0"/>
              <a:t> – Челябинск : АБРИС, 2017.- 24с.</a:t>
            </a:r>
          </a:p>
          <a:p>
            <a:pPr marL="0" indent="0" algn="just">
              <a:buNone/>
            </a:pPr>
            <a:r>
              <a:rPr lang="ru-RU" dirty="0"/>
              <a:t>5. Виноградов, Н. Б., </a:t>
            </a:r>
            <a:r>
              <a:rPr lang="ru-RU" dirty="0" err="1"/>
              <a:t>Гитис</a:t>
            </a:r>
            <a:r>
              <a:rPr lang="ru-RU" dirty="0"/>
              <a:t>, М. С., Кузнецов, В. М. Историческое краеведение. Челябинская область: учеб. пособие / Н. Б. Виноградов, </a:t>
            </a:r>
            <a:r>
              <a:rPr lang="ru-RU" dirty="0">
                <a:hlinkClick r:id="rId6"/>
              </a:rPr>
              <a:t>М. С. </a:t>
            </a:r>
            <a:r>
              <a:rPr lang="ru-RU" dirty="0" err="1">
                <a:hlinkClick r:id="rId6"/>
              </a:rPr>
              <a:t>Гитис</a:t>
            </a:r>
            <a:r>
              <a:rPr lang="ru-RU" dirty="0"/>
              <a:t>, </a:t>
            </a:r>
            <a:r>
              <a:rPr lang="ru-RU" dirty="0">
                <a:hlinkClick r:id="rId2"/>
              </a:rPr>
              <a:t>В. М. Кузнецов.</a:t>
            </a:r>
            <a:r>
              <a:rPr lang="ru-RU" dirty="0"/>
              <a:t> – Челябинск: АБРИС, 2009. – 128 с.</a:t>
            </a:r>
          </a:p>
          <a:p>
            <a:pPr marL="0" indent="0" algn="just">
              <a:buNone/>
            </a:pPr>
            <a:r>
              <a:rPr lang="ru-RU" dirty="0"/>
              <a:t>6. Топонимическое краеведение (лингвистическое). Челябинская область.  /авт.-сост. </a:t>
            </a:r>
            <a:r>
              <a:rPr lang="ru-RU" dirty="0" err="1"/>
              <a:t>А.П.Моисеев</a:t>
            </a:r>
            <a:r>
              <a:rPr lang="ru-RU" dirty="0"/>
              <a:t>. - Изд.2-е., </a:t>
            </a:r>
            <a:r>
              <a:rPr lang="ru-RU" dirty="0" err="1"/>
              <a:t>перераб</a:t>
            </a:r>
            <a:r>
              <a:rPr lang="ru-RU" dirty="0"/>
              <a:t>. – Челябинск: АБРИС, 2013. – 160 с. </a:t>
            </a:r>
          </a:p>
          <a:p>
            <a:pPr marL="0" indent="0" algn="just">
              <a:buNone/>
            </a:pPr>
            <a:r>
              <a:rPr lang="ru-RU" dirty="0"/>
              <a:t>7. Моисеев А. П. и др. </a:t>
            </a:r>
            <a:r>
              <a:rPr lang="ru-RU" dirty="0" err="1"/>
              <a:t>Южноуральская</a:t>
            </a:r>
            <a:r>
              <a:rPr lang="ru-RU" dirty="0"/>
              <a:t> панорама событий и достижений. Книга для чтения по краеведению: учеб. Пособие / А. П. Моисеев, А. В. Драгунов, </a:t>
            </a:r>
            <a:r>
              <a:rPr lang="ru-RU" dirty="0">
                <a:hlinkClick r:id="rId7"/>
              </a:rPr>
              <a:t>М. С. </a:t>
            </a:r>
            <a:r>
              <a:rPr lang="ru-RU" dirty="0" err="1">
                <a:hlinkClick r:id="rId7"/>
              </a:rPr>
              <a:t>Гитис</a:t>
            </a:r>
            <a:r>
              <a:rPr lang="ru-RU" dirty="0"/>
              <a:t>. – Выпуск 1. – Челябинск: АБРИС, 2006. - 224с.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314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Этнография -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3600" dirty="0"/>
              <a:t>это наука, изучающая материальную и духовную культуру </a:t>
            </a:r>
            <a:r>
              <a:rPr lang="ru-RU" sz="3600" dirty="0" smtClean="0"/>
              <a:t>народов;</a:t>
            </a:r>
          </a:p>
          <a:p>
            <a:pPr algn="just"/>
            <a:r>
              <a:rPr lang="ru-RU" sz="3600" dirty="0"/>
              <a:t>э</a:t>
            </a:r>
            <a:r>
              <a:rPr lang="ru-RU" sz="3600" dirty="0" smtClean="0"/>
              <a:t>то социально-культурная антропология.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7571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«Новой школе – новые стандарты»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smtClean="0"/>
              <a:t>Направление:</a:t>
            </a:r>
            <a:r>
              <a:rPr lang="ru-RU" dirty="0" smtClean="0"/>
              <a:t> «Лучшая </a:t>
            </a:r>
            <a:r>
              <a:rPr lang="ru-RU" dirty="0"/>
              <a:t>программа курса внеурочной деятельности, направленная на формирование либо функциональной грамотности, либо в области компетенций экологического образования, либо компетенций в области исторического просвещения, либо на обучение русскому языку детей с миграционной историей (институциональный уровень)» </a:t>
            </a:r>
            <a:r>
              <a:rPr lang="ru-RU" b="1" dirty="0"/>
              <a:t>в номинации</a:t>
            </a:r>
            <a:r>
              <a:rPr lang="ru-RU" dirty="0"/>
              <a:t> «Разработка и реализация основных образовательных программ на основе ФГОС общего образования и федеральных основных образовательных программ». (Приказ министерства образования и науки Челябинской области № 02/2975 от 18.12.2023 г.)</a:t>
            </a:r>
          </a:p>
        </p:txBody>
      </p:sp>
    </p:spTree>
    <p:extLst>
      <p:ext uri="{BB962C8B-B14F-4D97-AF65-F5344CB8AC3E}">
        <p14:creationId xmlns:p14="http://schemas.microsoft.com/office/powerpoint/2010/main" val="201622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517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Цели и задачи курса внеурочной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44600"/>
            <a:ext cx="10515600" cy="53340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формирование общероссийской гражданской идентичности обучающихся через изучение культуры (единого культурного пространства) России и Челябинской области в контексте процессов </a:t>
            </a:r>
            <a:r>
              <a:rPr lang="ru-RU" dirty="0" err="1"/>
              <a:t>этноконфессионального</a:t>
            </a:r>
            <a:r>
              <a:rPr lang="ru-RU" dirty="0"/>
              <a:t> согласия и взаимодействия, взаимопроникновения и мирного сосуществования народов, религий, национальных культур;</a:t>
            </a:r>
            <a:r>
              <a:rPr lang="ru-RU" b="1" dirty="0"/>
              <a:t> </a:t>
            </a:r>
            <a:endParaRPr lang="ru-RU" b="1" dirty="0" smtClean="0"/>
          </a:p>
          <a:p>
            <a:pPr algn="just"/>
            <a:r>
              <a:rPr lang="ru-RU" dirty="0" smtClean="0"/>
              <a:t>формирование </a:t>
            </a:r>
            <a:r>
              <a:rPr lang="ru-RU" dirty="0"/>
              <a:t>представления о национальных, региональных и этнокультурных особенностях области, интереса к познанию этнографии через изучение материальной и духовной культуры народов Южного Урала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создание условий для становления у обучающихся мировоззрения на основе традиционных российских духовно-нравственных ценностей, ведущих к осознанию своей принадлежности к многонациональному народу Российской Федерации; </a:t>
            </a:r>
            <a:endParaRPr lang="ru-RU" dirty="0" smtClean="0"/>
          </a:p>
          <a:p>
            <a:pPr algn="just"/>
            <a:r>
              <a:rPr lang="ru-RU" dirty="0" smtClean="0"/>
              <a:t>формирование </a:t>
            </a:r>
            <a:r>
              <a:rPr lang="ru-RU" dirty="0"/>
              <a:t>и сохранение уважения к ценностям и убеждениям представителей разных национальностей и вероисповеданий, а также способности к диалогу с представителями других культур и мировоззрений; </a:t>
            </a:r>
            <a:endParaRPr lang="ru-RU" dirty="0" smtClean="0"/>
          </a:p>
          <a:p>
            <a:pPr algn="just"/>
            <a:r>
              <a:rPr lang="ru-RU" dirty="0" smtClean="0"/>
              <a:t>идентификация </a:t>
            </a:r>
            <a:r>
              <a:rPr lang="ru-RU" dirty="0"/>
              <a:t>собственной личности как полноправного субъекта культурного, исторического и цивилизационного развития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val="72978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Личностные результаты освоения курса включают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осознание российской гражданской идентичности;</a:t>
            </a:r>
          </a:p>
          <a:p>
            <a:pPr algn="just"/>
            <a:r>
              <a:rPr lang="ru-RU" dirty="0"/>
              <a:t>готовность обучающихся к саморазвитию, самостоятельности и личностному самоопределению;</a:t>
            </a:r>
          </a:p>
          <a:p>
            <a:pPr algn="just"/>
            <a:r>
              <a:rPr lang="ru-RU" dirty="0"/>
              <a:t>ценность самостоятельности и инициативы;</a:t>
            </a:r>
          </a:p>
          <a:p>
            <a:pPr algn="just"/>
            <a:r>
              <a:rPr lang="ru-RU" dirty="0"/>
              <a:t>наличие мотивации к целенаправленной социально значимой деятельности;</a:t>
            </a:r>
          </a:p>
          <a:p>
            <a:pPr algn="just"/>
            <a:r>
              <a:rPr lang="ru-RU" dirty="0" err="1"/>
              <a:t>сформированность</a:t>
            </a:r>
            <a:r>
              <a:rPr lang="ru-RU" dirty="0"/>
              <a:t> внутренней позиции личности как особого ценностного отношения к себе, окружающим людям и жизни в целом.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616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Личностные результаты сформированы в части: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Патриотического воспитания;</a:t>
            </a:r>
          </a:p>
          <a:p>
            <a:r>
              <a:rPr lang="ru-RU" dirty="0" smtClean="0"/>
              <a:t>Гражданского воспитания;</a:t>
            </a:r>
          </a:p>
          <a:p>
            <a:r>
              <a:rPr lang="ru-RU" dirty="0" smtClean="0"/>
              <a:t>Ценности познавательной деятельности;</a:t>
            </a:r>
          </a:p>
          <a:p>
            <a:r>
              <a:rPr lang="ru-RU" dirty="0" smtClean="0"/>
              <a:t>Духовно-нравственного воспитания.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26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Метапредметные</a:t>
            </a:r>
            <a:r>
              <a:rPr lang="ru-RU" dirty="0" smtClean="0"/>
              <a:t> результаты включают: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освоение </a:t>
            </a:r>
            <a:r>
              <a:rPr lang="ru-RU" dirty="0" err="1" smtClean="0"/>
              <a:t>межпредметных</a:t>
            </a:r>
            <a:r>
              <a:rPr lang="ru-RU" dirty="0" smtClean="0"/>
              <a:t> </a:t>
            </a:r>
            <a:r>
              <a:rPr lang="ru-RU" dirty="0"/>
              <a:t>понятий (используются в нескольких предметных областях</a:t>
            </a:r>
            <a:r>
              <a:rPr lang="ru-RU" dirty="0" smtClean="0"/>
              <a:t>);</a:t>
            </a:r>
          </a:p>
          <a:p>
            <a:pPr algn="just"/>
            <a:r>
              <a:rPr lang="ru-RU" dirty="0" smtClean="0"/>
              <a:t>освоение универсальных учебных действий </a:t>
            </a:r>
            <a:r>
              <a:rPr lang="ru-RU" dirty="0"/>
              <a:t>(познавательные, коммуникативные, регулятивные), способность их использовать в учебной, познавательной и социальной </a:t>
            </a:r>
            <a:r>
              <a:rPr lang="ru-RU" dirty="0" smtClean="0"/>
              <a:t>практике; </a:t>
            </a:r>
          </a:p>
          <a:p>
            <a:pPr algn="just"/>
            <a:r>
              <a:rPr lang="ru-RU" dirty="0" smtClean="0"/>
              <a:t>готовность </a:t>
            </a:r>
            <a:r>
              <a:rPr lang="ru-RU" dirty="0"/>
              <a:t>к самостоятельному планированию и осуществлению учебной деятельности и организации учебного сотрудничества с педагогом и сверстниками, к участию в построении индивидуальной образовательной траектории, овладение навыками работы с </a:t>
            </a:r>
            <a:r>
              <a:rPr lang="ru-RU" dirty="0" smtClean="0"/>
              <a:t>информацией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977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Организация образовательного процесса и виды занятий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Теоретические занятия в классе;</a:t>
            </a:r>
          </a:p>
          <a:p>
            <a:pPr algn="just"/>
            <a:r>
              <a:rPr lang="ru-RU" dirty="0" smtClean="0"/>
              <a:t>Практические занятия </a:t>
            </a:r>
            <a:r>
              <a:rPr lang="ru-RU" dirty="0"/>
              <a:t>в </a:t>
            </a:r>
            <a:r>
              <a:rPr lang="ru-RU" dirty="0" smtClean="0"/>
              <a:t>классе;</a:t>
            </a:r>
          </a:p>
          <a:p>
            <a:pPr algn="just"/>
            <a:r>
              <a:rPr lang="ru-RU" dirty="0" smtClean="0"/>
              <a:t>Творческие работы (украшение территории гимназии к Новому году в традициях народных промыслов);</a:t>
            </a:r>
          </a:p>
          <a:p>
            <a:pPr algn="just"/>
            <a:r>
              <a:rPr lang="ru-RU" dirty="0" smtClean="0"/>
              <a:t>Экскурсии (музей, другой город), </a:t>
            </a:r>
            <a:r>
              <a:rPr lang="ru-RU" dirty="0" err="1" smtClean="0"/>
              <a:t>Бажовский</a:t>
            </a:r>
            <a:r>
              <a:rPr lang="ru-RU" dirty="0" smtClean="0"/>
              <a:t> фестиваль, Общественно-политический вернисаж; </a:t>
            </a:r>
          </a:p>
          <a:p>
            <a:pPr algn="just"/>
            <a:r>
              <a:rPr lang="ru-RU" dirty="0" smtClean="0"/>
              <a:t>Участие обучающихся </a:t>
            </a:r>
            <a:r>
              <a:rPr lang="ru-RU" dirty="0"/>
              <a:t>в школьных массовых мероприятиях (проведение Масленицы, новогодние </a:t>
            </a:r>
            <a:r>
              <a:rPr lang="ru-RU" dirty="0" smtClean="0"/>
              <a:t>празднества);</a:t>
            </a:r>
          </a:p>
          <a:p>
            <a:pPr algn="just"/>
            <a:r>
              <a:rPr lang="ru-RU" dirty="0" smtClean="0"/>
              <a:t>Работа с экспонатами в школьном музее.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892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400" dirty="0"/>
              <a:t>Общее число часов, рекомендованных для изучения курса внеурочной деятельности «Этнография народов Южного Урала» – 68 часов: </a:t>
            </a:r>
            <a:endParaRPr lang="ru-RU" sz="4400" dirty="0" smtClean="0"/>
          </a:p>
          <a:p>
            <a:pPr algn="just"/>
            <a:r>
              <a:rPr lang="ru-RU" sz="4400" dirty="0" smtClean="0"/>
              <a:t>в </a:t>
            </a:r>
            <a:r>
              <a:rPr lang="ru-RU" sz="4400" dirty="0"/>
              <a:t>7 классе – 34 часа (1 час в неделю), </a:t>
            </a:r>
            <a:endParaRPr lang="ru-RU" sz="4400" dirty="0" smtClean="0"/>
          </a:p>
          <a:p>
            <a:pPr algn="just"/>
            <a:r>
              <a:rPr lang="ru-RU" sz="4400" dirty="0" smtClean="0"/>
              <a:t>в </a:t>
            </a:r>
            <a:r>
              <a:rPr lang="ru-RU" sz="4400" dirty="0"/>
              <a:t>8 классе – 34 часа (1 час в неделю</a:t>
            </a:r>
            <a:r>
              <a:rPr lang="ru-RU" sz="4400" dirty="0" smtClean="0"/>
              <a:t>).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52832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881</Words>
  <Application>Microsoft Office PowerPoint</Application>
  <PresentationFormat>Произвольный</PresentationFormat>
  <Paragraphs>69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Рабочая программа курса внеурочной деятельности «Этнография народов Южного Урала» как инструмент для формирования комплексного представления об истории и культуре народов Южного Урала у обучающихся 7-8-х классов</vt:lpstr>
      <vt:lpstr>Этнография - </vt:lpstr>
      <vt:lpstr>«Новой школе – новые стандарты»</vt:lpstr>
      <vt:lpstr>Цели и задачи курса внеурочной деятельности</vt:lpstr>
      <vt:lpstr>Личностные результаты освоения курса включают</vt:lpstr>
      <vt:lpstr>Личностные результаты сформированы в части:</vt:lpstr>
      <vt:lpstr>Метапредметные результаты включают:</vt:lpstr>
      <vt:lpstr>Организация образовательного процесса и виды занятий</vt:lpstr>
      <vt:lpstr>Презентация PowerPoint</vt:lpstr>
      <vt:lpstr>Содержание курса внеурочной деятельности. 7 класс</vt:lpstr>
      <vt:lpstr>Содержание курса внеурочной деятельности. 7 класс</vt:lpstr>
      <vt:lpstr>Содержание курса внеурочной деятельности. 8 класс</vt:lpstr>
      <vt:lpstr>Содержание курса внеурочной деятельности. 8 класс</vt:lpstr>
      <vt:lpstr>Виды оценочных материалов по курсу внеурочной деятельности </vt:lpstr>
      <vt:lpstr>Учебно-методический комплекс курса внеурочной деятельности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Рабочая программа курса внеурочной деятельности «Этнография народов Южного Урала» как инструмент для формирования комплексного представления об истории и культуре народов Южного Урала у обучающихся 7-8 классов</dc:title>
  <dc:creator>Юлия</dc:creator>
  <cp:lastModifiedBy>User</cp:lastModifiedBy>
  <cp:revision>11</cp:revision>
  <dcterms:created xsi:type="dcterms:W3CDTF">2024-03-25T16:03:43Z</dcterms:created>
  <dcterms:modified xsi:type="dcterms:W3CDTF">2024-04-09T04:44:59Z</dcterms:modified>
</cp:coreProperties>
</file>